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handoutMasterIdLst>
    <p:handoutMasterId r:id="rId27"/>
  </p:handoutMasterIdLst>
  <p:sldIdLst>
    <p:sldId id="256" r:id="rId2"/>
    <p:sldId id="277" r:id="rId3"/>
    <p:sldId id="280" r:id="rId4"/>
    <p:sldId id="293" r:id="rId5"/>
    <p:sldId id="273" r:id="rId6"/>
    <p:sldId id="283" r:id="rId7"/>
    <p:sldId id="294" r:id="rId8"/>
    <p:sldId id="295" r:id="rId9"/>
    <p:sldId id="296" r:id="rId10"/>
    <p:sldId id="297" r:id="rId11"/>
    <p:sldId id="278" r:id="rId12"/>
    <p:sldId id="303" r:id="rId13"/>
    <p:sldId id="299" r:id="rId14"/>
    <p:sldId id="298" r:id="rId15"/>
    <p:sldId id="300" r:id="rId16"/>
    <p:sldId id="284" r:id="rId17"/>
    <p:sldId id="286" r:id="rId18"/>
    <p:sldId id="301" r:id="rId19"/>
    <p:sldId id="302" r:id="rId20"/>
    <p:sldId id="304" r:id="rId21"/>
    <p:sldId id="288" r:id="rId22"/>
    <p:sldId id="289" r:id="rId23"/>
    <p:sldId id="287" r:id="rId24"/>
    <p:sldId id="282"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F62"/>
    <a:srgbClr val="6CB255"/>
    <a:srgbClr val="E5D419"/>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autoAdjust="0"/>
    <p:restoredTop sz="97906" autoAdjust="0"/>
  </p:normalViewPr>
  <p:slideViewPr>
    <p:cSldViewPr snapToGrid="0" snapToObjects="1">
      <p:cViewPr varScale="1">
        <p:scale>
          <a:sx n="99" d="100"/>
          <a:sy n="99" d="100"/>
        </p:scale>
        <p:origin x="420"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2/22/2022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1327"/>
            <a:ext cx="10750549"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February 22,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609599" y="1107619"/>
            <a:ext cx="5375492" cy="4607689"/>
          </a:xfrm>
        </p:spPr>
        <p:txBody>
          <a:bodyPr/>
          <a:lstStyle/>
          <a:p>
            <a:endParaRPr lang="en-US" dirty="0"/>
          </a:p>
        </p:txBody>
      </p:sp>
      <p:sp>
        <p:nvSpPr>
          <p:cNvPr id="11" name="Text Placeholder 10"/>
          <p:cNvSpPr>
            <a:spLocks noGrp="1"/>
          </p:cNvSpPr>
          <p:nvPr>
            <p:ph type="body" sz="quarter" idx="14"/>
          </p:nvPr>
        </p:nvSpPr>
        <p:spPr>
          <a:xfrm>
            <a:off x="6142567" y="1107618"/>
            <a:ext cx="5217584"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February 22,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609600" y="241327"/>
            <a:ext cx="10750549" cy="659535"/>
          </a:xfrm>
        </p:spPr>
        <p:txBody>
          <a:bodyPr/>
          <a:lstStyle/>
          <a:p>
            <a:r>
              <a:rPr lang="en-US" dirty="0"/>
              <a:t>Click to edit</a:t>
            </a:r>
          </a:p>
        </p:txBody>
      </p:sp>
      <p:sp>
        <p:nvSpPr>
          <p:cNvPr id="8" name="Picture Placeholder 8"/>
          <p:cNvSpPr>
            <a:spLocks noGrp="1"/>
          </p:cNvSpPr>
          <p:nvPr>
            <p:ph type="pic" sz="quarter" idx="13"/>
          </p:nvPr>
        </p:nvSpPr>
        <p:spPr>
          <a:xfrm>
            <a:off x="609599" y="1122387"/>
            <a:ext cx="10750551" cy="3500071"/>
          </a:xfrm>
        </p:spPr>
        <p:txBody>
          <a:bodyPr/>
          <a:lstStyle/>
          <a:p>
            <a:endParaRPr lang="en-US" dirty="0"/>
          </a:p>
        </p:txBody>
      </p:sp>
      <p:sp>
        <p:nvSpPr>
          <p:cNvPr id="9" name="Text Placeholder 10"/>
          <p:cNvSpPr>
            <a:spLocks noGrp="1"/>
          </p:cNvSpPr>
          <p:nvPr>
            <p:ph type="body" sz="quarter" idx="14"/>
          </p:nvPr>
        </p:nvSpPr>
        <p:spPr>
          <a:xfrm>
            <a:off x="609600" y="4843982"/>
            <a:ext cx="10750549"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February 22,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609600" y="241327"/>
            <a:ext cx="10750549"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February 22, 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12192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50344" y="2517424"/>
            <a:ext cx="2680909"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30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February 22, 2022</a:t>
            </a:fld>
            <a:endParaRPr lang="en-US" dirty="0"/>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10945706" y="623041"/>
            <a:ext cx="1315721" cy="486833"/>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8yis7GzlXNM?feature=oembe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524000" y="435100"/>
            <a:ext cx="9144000" cy="1318200"/>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dirty="0"/>
              <a:t>ASTRONOMY</a:t>
            </a:r>
          </a:p>
          <a:p>
            <a:pPr algn="ctr"/>
            <a:endParaRPr lang="en-US" sz="1800" cap="none" dirty="0">
              <a:solidFill>
                <a:schemeClr val="accent3">
                  <a:lumMod val="20000"/>
                  <a:lumOff val="80000"/>
                </a:schemeClr>
              </a:solidFill>
              <a:latin typeface="+mn-lt"/>
            </a:endParaRPr>
          </a:p>
          <a:p>
            <a:pPr algn="ctr"/>
            <a:r>
              <a:rPr lang="en-US" sz="2800" b="1" cap="none" dirty="0">
                <a:solidFill>
                  <a:srgbClr val="212F62"/>
                </a:solidFill>
                <a:latin typeface="+mn-lt"/>
              </a:rPr>
              <a:t>Chapter 3: ORBITS AND GRAVITY</a:t>
            </a:r>
          </a:p>
          <a:p>
            <a:pPr algn="ctr"/>
            <a:r>
              <a:rPr lang="en-US" sz="2000" b="1" cap="none" dirty="0">
                <a:solidFill>
                  <a:srgbClr val="212F62"/>
                </a:solidFill>
                <a:latin typeface="+mn-lt"/>
              </a:rPr>
              <a:t> </a:t>
            </a:r>
          </a:p>
          <a:p>
            <a:pPr algn="ctr"/>
            <a:endParaRPr lang="en-US" sz="2000" b="1" cap="none" dirty="0">
              <a:solidFill>
                <a:srgbClr val="212F62"/>
              </a:solidFill>
              <a:latin typeface="+mn-lt"/>
            </a:endParaRPr>
          </a:p>
        </p:txBody>
      </p:sp>
      <p:sp>
        <p:nvSpPr>
          <p:cNvPr id="8" name="TextBox 7">
            <a:extLst>
              <a:ext uri="{FF2B5EF4-FFF2-40B4-BE49-F238E27FC236}">
                <a16:creationId xmlns:a16="http://schemas.microsoft.com/office/drawing/2014/main" id="{B3A93481-502B-419F-B2FF-3822AABAF24A}"/>
              </a:ext>
            </a:extLst>
          </p:cNvPr>
          <p:cNvSpPr txBox="1"/>
          <p:nvPr/>
        </p:nvSpPr>
        <p:spPr>
          <a:xfrm>
            <a:off x="3489822" y="4508849"/>
            <a:ext cx="6844019" cy="1323439"/>
          </a:xfrm>
          <a:prstGeom prst="rect">
            <a:avLst/>
          </a:prstGeom>
          <a:noFill/>
        </p:spPr>
        <p:txBody>
          <a:bodyPr wrap="square">
            <a:spAutoFit/>
          </a:bodyPr>
          <a:lstStyle/>
          <a:p>
            <a:pPr algn="l"/>
            <a:r>
              <a:rPr lang="en-US" sz="2000" b="0" i="0" dirty="0">
                <a:solidFill>
                  <a:srgbClr val="555555"/>
                </a:solidFill>
                <a:effectLst/>
                <a:latin typeface="Neue Helvetica W01"/>
              </a:rPr>
              <a:t>By the end of this section, you will be able to:</a:t>
            </a:r>
          </a:p>
          <a:p>
            <a:pPr algn="l">
              <a:buFont typeface="Arial" panose="020B0604020202020204" pitchFamily="34" charset="0"/>
              <a:buChar char="•"/>
            </a:pPr>
            <a:r>
              <a:rPr lang="en-US" sz="2000" b="0" i="0" dirty="0">
                <a:solidFill>
                  <a:srgbClr val="424242"/>
                </a:solidFill>
                <a:effectLst/>
                <a:latin typeface="Neue Helvetica W01"/>
              </a:rPr>
              <a:t> Describe how Tycho Brahe and Johannes Kepler contributed </a:t>
            </a:r>
            <a:br>
              <a:rPr lang="en-US" sz="2000" b="0" i="0" dirty="0">
                <a:solidFill>
                  <a:srgbClr val="424242"/>
                </a:solidFill>
                <a:effectLst/>
                <a:latin typeface="Neue Helvetica W01"/>
              </a:rPr>
            </a:br>
            <a:r>
              <a:rPr lang="en-US" sz="2000" b="0" i="0" dirty="0">
                <a:solidFill>
                  <a:srgbClr val="424242"/>
                </a:solidFill>
                <a:effectLst/>
                <a:latin typeface="Neue Helvetica W01"/>
              </a:rPr>
              <a:t>   to our understanding of how planets move around the Sun</a:t>
            </a:r>
          </a:p>
          <a:p>
            <a:pPr algn="l">
              <a:buFont typeface="Arial" panose="020B0604020202020204" pitchFamily="34" charset="0"/>
              <a:buChar char="•"/>
            </a:pPr>
            <a:r>
              <a:rPr lang="en-US" sz="2000" b="0" i="0" dirty="0">
                <a:solidFill>
                  <a:srgbClr val="424242"/>
                </a:solidFill>
                <a:effectLst/>
                <a:latin typeface="Neue Helvetica W01"/>
              </a:rPr>
              <a:t> Explain Kepler’s three laws of planetary motion</a:t>
            </a:r>
          </a:p>
        </p:txBody>
      </p:sp>
      <p:sp>
        <p:nvSpPr>
          <p:cNvPr id="10" name="TextBox 9">
            <a:extLst>
              <a:ext uri="{FF2B5EF4-FFF2-40B4-BE49-F238E27FC236}">
                <a16:creationId xmlns:a16="http://schemas.microsoft.com/office/drawing/2014/main" id="{B123E503-ECEC-4F73-A69F-4DDE87B2B900}"/>
              </a:ext>
            </a:extLst>
          </p:cNvPr>
          <p:cNvSpPr txBox="1"/>
          <p:nvPr/>
        </p:nvSpPr>
        <p:spPr>
          <a:xfrm>
            <a:off x="3489822" y="2252110"/>
            <a:ext cx="5612234" cy="1692771"/>
          </a:xfrm>
          <a:prstGeom prst="rect">
            <a:avLst/>
          </a:prstGeom>
          <a:noFill/>
        </p:spPr>
        <p:txBody>
          <a:bodyPr wrap="square">
            <a:spAutoFit/>
          </a:bodyPr>
          <a:lstStyle/>
          <a:p>
            <a:r>
              <a:rPr kumimoji="0" lang="en-US" sz="2400" b="1" i="0" u="none" strike="noStrike" kern="1200" cap="none" spc="0" normalizeH="0" baseline="0" noProof="0" dirty="0">
                <a:ln>
                  <a:noFill/>
                </a:ln>
                <a:solidFill>
                  <a:srgbClr val="6CB255"/>
                </a:solidFill>
                <a:effectLst/>
                <a:uLnTx/>
                <a:uFillTx/>
                <a:latin typeface="Arial"/>
                <a:ea typeface="+mn-ea"/>
                <a:cs typeface="+mn-cs"/>
              </a:rPr>
              <a:t>3.1 The Laws of Planetary Motion</a:t>
            </a:r>
          </a:p>
          <a:p>
            <a:r>
              <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rPr>
              <a:t>3.2 Newton’s Great Synthesis</a:t>
            </a:r>
          </a:p>
          <a:p>
            <a:r>
              <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rPr>
              <a:t>3.3 Newton’s Universal Law of Gravitation</a:t>
            </a:r>
          </a:p>
          <a:p>
            <a:r>
              <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rPr>
              <a:t>3.4 Orbits in the Solar System</a:t>
            </a:r>
          </a:p>
          <a:p>
            <a:r>
              <a:rPr lang="en-US" sz="2000" b="1" dirty="0">
                <a:solidFill>
                  <a:schemeClr val="bg1">
                    <a:lumMod val="75000"/>
                  </a:schemeClr>
                </a:solidFill>
                <a:latin typeface="Arial"/>
              </a:rPr>
              <a:t>3.5 Satellite Motion</a:t>
            </a:r>
            <a:endPar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endParaRPr>
          </a:p>
        </p:txBody>
      </p:sp>
    </p:spTree>
    <p:extLst>
      <p:ext uri="{BB962C8B-B14F-4D97-AF65-F5344CB8AC3E}">
        <p14:creationId xmlns:p14="http://schemas.microsoft.com/office/powerpoint/2010/main" val="132244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70F784-D21F-4850-B7AC-3A9A5971205B}"/>
              </a:ext>
            </a:extLst>
          </p:cNvPr>
          <p:cNvSpPr txBox="1"/>
          <p:nvPr/>
        </p:nvSpPr>
        <p:spPr>
          <a:xfrm>
            <a:off x="5001367" y="3592088"/>
            <a:ext cx="7028446" cy="2862322"/>
          </a:xfrm>
          <a:prstGeom prst="rect">
            <a:avLst/>
          </a:prstGeom>
          <a:noFill/>
        </p:spPr>
        <p:txBody>
          <a:bodyPr wrap="square">
            <a:spAutoFit/>
          </a:bodyPr>
          <a:lstStyle/>
          <a:p>
            <a:pPr algn="l"/>
            <a:r>
              <a:rPr lang="en-US" sz="2000" b="0" i="0" dirty="0">
                <a:solidFill>
                  <a:srgbClr val="555555"/>
                </a:solidFill>
                <a:effectLst/>
                <a:latin typeface="Neue Helvetica W01"/>
              </a:rPr>
              <a:t>By the end of this section, you will be able to:</a:t>
            </a:r>
          </a:p>
          <a:p>
            <a:pPr algn="l">
              <a:buFont typeface="Arial" panose="020B0604020202020204" pitchFamily="34" charset="0"/>
              <a:buChar char="•"/>
            </a:pPr>
            <a:r>
              <a:rPr lang="en-US" sz="2000" b="0" i="0" dirty="0">
                <a:solidFill>
                  <a:srgbClr val="424242"/>
                </a:solidFill>
                <a:effectLst/>
                <a:latin typeface="Neue Helvetica W01"/>
              </a:rPr>
              <a:t> Describe Newton’s three laws of motion</a:t>
            </a:r>
          </a:p>
          <a:p>
            <a:pPr algn="l">
              <a:buFont typeface="Arial" panose="020B0604020202020204" pitchFamily="34" charset="0"/>
              <a:buChar char="•"/>
            </a:pPr>
            <a:r>
              <a:rPr lang="en-US" sz="2000" b="0" i="0" dirty="0">
                <a:solidFill>
                  <a:srgbClr val="424242"/>
                </a:solidFill>
                <a:effectLst/>
                <a:latin typeface="Neue Helvetica W01"/>
              </a:rPr>
              <a:t> Explain how Newton’s three laws of motion relate to momentum</a:t>
            </a:r>
          </a:p>
          <a:p>
            <a:pPr algn="l">
              <a:buFont typeface="Arial" panose="020B0604020202020204" pitchFamily="34" charset="0"/>
              <a:buChar char="•"/>
            </a:pPr>
            <a:r>
              <a:rPr lang="en-US" sz="2000" b="0" i="0" dirty="0">
                <a:solidFill>
                  <a:srgbClr val="424242"/>
                </a:solidFill>
                <a:effectLst/>
                <a:latin typeface="Neue Helvetica W01"/>
              </a:rPr>
              <a:t> Define mass, volume, and density and how they differ</a:t>
            </a:r>
          </a:p>
          <a:p>
            <a:pPr algn="l">
              <a:buFont typeface="Arial" panose="020B0604020202020204" pitchFamily="34" charset="0"/>
              <a:buChar char="•"/>
            </a:pPr>
            <a:r>
              <a:rPr lang="en-US" sz="2000" b="0" i="0" dirty="0">
                <a:solidFill>
                  <a:srgbClr val="424242"/>
                </a:solidFill>
                <a:effectLst/>
                <a:latin typeface="Neue Helvetica W01"/>
              </a:rPr>
              <a:t> Define angular momentum</a:t>
            </a:r>
          </a:p>
          <a:p>
            <a:pPr algn="l">
              <a:buFont typeface="Arial" panose="020B0604020202020204" pitchFamily="34" charset="0"/>
              <a:buChar char="•"/>
            </a:pPr>
            <a:r>
              <a:rPr lang="en-US" sz="2000" b="0" i="0" dirty="0">
                <a:solidFill>
                  <a:srgbClr val="424242"/>
                </a:solidFill>
                <a:effectLst/>
                <a:latin typeface="Neue Helvetica W01"/>
              </a:rPr>
              <a:t> Explain what determines the strength of gravity</a:t>
            </a:r>
          </a:p>
          <a:p>
            <a:pPr algn="l">
              <a:buFont typeface="Arial" panose="020B0604020202020204" pitchFamily="34" charset="0"/>
              <a:buChar char="•"/>
            </a:pPr>
            <a:r>
              <a:rPr lang="en-US" sz="2000" b="0" i="0" dirty="0">
                <a:solidFill>
                  <a:srgbClr val="424242"/>
                </a:solidFill>
                <a:effectLst/>
                <a:latin typeface="Neue Helvetica W01"/>
              </a:rPr>
              <a:t> Describe how Newton’s universal law of gravitation extends our </a:t>
            </a:r>
            <a:br>
              <a:rPr lang="en-US" sz="2000" b="0" i="0" dirty="0">
                <a:solidFill>
                  <a:srgbClr val="424242"/>
                </a:solidFill>
                <a:effectLst/>
                <a:latin typeface="Neue Helvetica W01"/>
              </a:rPr>
            </a:br>
            <a:r>
              <a:rPr lang="en-US" sz="2000" b="0" i="0" dirty="0">
                <a:solidFill>
                  <a:srgbClr val="424242"/>
                </a:solidFill>
                <a:effectLst/>
                <a:latin typeface="Neue Helvetica W01"/>
              </a:rPr>
              <a:t>   understanding of Kepler’s laws</a:t>
            </a:r>
          </a:p>
          <a:p>
            <a:pPr algn="l"/>
            <a:endParaRPr lang="en-US" sz="2000" b="0" i="0" dirty="0">
              <a:solidFill>
                <a:srgbClr val="424242"/>
              </a:solidFill>
              <a:effectLst/>
              <a:latin typeface="Neue Helvetica W01"/>
            </a:endParaRPr>
          </a:p>
        </p:txBody>
      </p:sp>
      <p:sp>
        <p:nvSpPr>
          <p:cNvPr id="6" name="TextBox 5">
            <a:extLst>
              <a:ext uri="{FF2B5EF4-FFF2-40B4-BE49-F238E27FC236}">
                <a16:creationId xmlns:a16="http://schemas.microsoft.com/office/drawing/2014/main" id="{19FCB643-212B-4F5C-B02C-A50450444334}"/>
              </a:ext>
            </a:extLst>
          </p:cNvPr>
          <p:cNvSpPr txBox="1"/>
          <p:nvPr/>
        </p:nvSpPr>
        <p:spPr>
          <a:xfrm>
            <a:off x="5001367" y="1203810"/>
            <a:ext cx="6934896" cy="2062103"/>
          </a:xfrm>
          <a:prstGeom prst="rect">
            <a:avLst/>
          </a:prstGeom>
          <a:noFill/>
        </p:spPr>
        <p:txBody>
          <a:bodyPr wrap="square">
            <a:spAutoFit/>
          </a:bodyPr>
          <a:lstStyle/>
          <a:p>
            <a:r>
              <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rPr>
              <a:t>3.1 The Laws of Planetary Motion</a:t>
            </a:r>
          </a:p>
          <a:p>
            <a:r>
              <a:rPr kumimoji="0" lang="en-US" sz="2400" b="1" i="0" u="none" strike="noStrike" kern="1200" cap="none" spc="0" normalizeH="0" baseline="0" noProof="0" dirty="0">
                <a:ln>
                  <a:noFill/>
                </a:ln>
                <a:solidFill>
                  <a:srgbClr val="6CB255"/>
                </a:solidFill>
                <a:effectLst/>
                <a:uLnTx/>
                <a:uFillTx/>
                <a:latin typeface="Arial"/>
                <a:ea typeface="+mn-ea"/>
                <a:cs typeface="+mn-cs"/>
              </a:rPr>
              <a:t>3.2 Newton’s Great Synthesis</a:t>
            </a:r>
          </a:p>
          <a:p>
            <a:r>
              <a:rPr kumimoji="0" lang="en-US" sz="2400" b="1" i="0" u="none" strike="noStrike" kern="1200" cap="none" spc="0" normalizeH="0" baseline="0" noProof="0" dirty="0">
                <a:ln>
                  <a:noFill/>
                </a:ln>
                <a:solidFill>
                  <a:srgbClr val="6CB255"/>
                </a:solidFill>
                <a:effectLst/>
                <a:uLnTx/>
                <a:uFillTx/>
                <a:latin typeface="Arial"/>
                <a:ea typeface="+mn-ea"/>
                <a:cs typeface="+mn-cs"/>
              </a:rPr>
              <a:t>3.3 Newton’s Universal Law of Gravitation</a:t>
            </a:r>
          </a:p>
          <a:p>
            <a:r>
              <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rPr>
              <a:t>3.4 Orbits in the Solar System</a:t>
            </a:r>
          </a:p>
          <a:p>
            <a:r>
              <a:rPr lang="en-US" sz="2000" b="1" dirty="0">
                <a:solidFill>
                  <a:schemeClr val="bg1">
                    <a:lumMod val="75000"/>
                  </a:schemeClr>
                </a:solidFill>
                <a:latin typeface="Arial"/>
              </a:rPr>
              <a:t>3.5 Satellite Motion</a:t>
            </a:r>
            <a:endPar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endParaRPr>
          </a:p>
          <a:p>
            <a:endParaRPr lang="en-US" sz="2000" b="1" dirty="0">
              <a:solidFill>
                <a:schemeClr val="bg1">
                  <a:lumMod val="75000"/>
                </a:schemeClr>
              </a:solidFill>
              <a:latin typeface="Arial"/>
            </a:endParaRPr>
          </a:p>
        </p:txBody>
      </p:sp>
      <p:sp>
        <p:nvSpPr>
          <p:cNvPr id="7" name="Title 1">
            <a:extLst>
              <a:ext uri="{FF2B5EF4-FFF2-40B4-BE49-F238E27FC236}">
                <a16:creationId xmlns:a16="http://schemas.microsoft.com/office/drawing/2014/main" id="{CE3FDA00-3618-4A07-B025-BB8FEFCF6F37}"/>
              </a:ext>
            </a:extLst>
          </p:cNvPr>
          <p:cNvSpPr txBox="1">
            <a:spLocks/>
          </p:cNvSpPr>
          <p:nvPr/>
        </p:nvSpPr>
        <p:spPr>
          <a:xfrm>
            <a:off x="4553526" y="20935"/>
            <a:ext cx="6557819" cy="1091696"/>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endParaRPr lang="en-US" sz="1800" cap="none" dirty="0">
              <a:solidFill>
                <a:schemeClr val="bg1">
                  <a:lumMod val="75000"/>
                </a:schemeClr>
              </a:solidFill>
              <a:latin typeface="+mn-lt"/>
            </a:endParaRPr>
          </a:p>
          <a:p>
            <a:pPr algn="ctr"/>
            <a:r>
              <a:rPr lang="en-US" sz="2800" b="1" cap="none" dirty="0">
                <a:solidFill>
                  <a:schemeClr val="bg1">
                    <a:lumMod val="75000"/>
                  </a:schemeClr>
                </a:solidFill>
                <a:latin typeface="+mn-lt"/>
              </a:rPr>
              <a:t>Chapter 3: ORBITS AND GRAVITY</a:t>
            </a:r>
          </a:p>
          <a:p>
            <a:pPr algn="ctr"/>
            <a:r>
              <a:rPr lang="en-US" sz="2000" b="1" cap="none" dirty="0">
                <a:solidFill>
                  <a:schemeClr val="bg1">
                    <a:lumMod val="75000"/>
                  </a:schemeClr>
                </a:solidFill>
                <a:latin typeface="+mn-lt"/>
              </a:rPr>
              <a:t> </a:t>
            </a:r>
          </a:p>
          <a:p>
            <a:pPr algn="ctr"/>
            <a:endParaRPr lang="en-US" sz="2000" b="1" cap="none" dirty="0">
              <a:solidFill>
                <a:schemeClr val="bg1">
                  <a:lumMod val="75000"/>
                </a:schemeClr>
              </a:solidFill>
              <a:latin typeface="+mn-lt"/>
            </a:endParaRPr>
          </a:p>
        </p:txBody>
      </p:sp>
      <p:pic>
        <p:nvPicPr>
          <p:cNvPr id="1026" name="Picture 2" descr="gravity GIF">
            <a:extLst>
              <a:ext uri="{FF2B5EF4-FFF2-40B4-BE49-F238E27FC236}">
                <a16:creationId xmlns:a16="http://schemas.microsoft.com/office/drawing/2014/main" id="{3410BFB2-E906-4784-BAB4-40B9EF55625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291" y="2144678"/>
            <a:ext cx="4674045" cy="461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4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Portrait of Isaac Newton."/>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999" t="1384" r="1827" b="18575"/>
          <a:stretch/>
        </p:blipFill>
        <p:spPr>
          <a:xfrm>
            <a:off x="8661633" y="1129532"/>
            <a:ext cx="3313651" cy="3864904"/>
          </a:xfrm>
        </p:spPr>
      </p:pic>
      <p:sp>
        <p:nvSpPr>
          <p:cNvPr id="14" name="Text Placeholder 13"/>
          <p:cNvSpPr>
            <a:spLocks noGrp="1"/>
          </p:cNvSpPr>
          <p:nvPr>
            <p:ph type="body" sz="quarter" idx="14"/>
          </p:nvPr>
        </p:nvSpPr>
        <p:spPr>
          <a:xfrm>
            <a:off x="8539993" y="5016618"/>
            <a:ext cx="3556932" cy="1610686"/>
          </a:xfrm>
        </p:spPr>
        <p:txBody>
          <a:bodyPr>
            <a:noAutofit/>
          </a:bodyPr>
          <a:lstStyle/>
          <a:p>
            <a:r>
              <a:rPr lang="en-US" sz="1800" b="1" dirty="0">
                <a:solidFill>
                  <a:srgbClr val="6CB255"/>
                </a:solidFill>
              </a:rPr>
              <a:t>Isaac Newton (1643–1727) </a:t>
            </a:r>
          </a:p>
          <a:p>
            <a:r>
              <a:rPr lang="en-US" sz="1800" dirty="0">
                <a:solidFill>
                  <a:srgbClr val="000000"/>
                </a:solidFill>
              </a:rPr>
              <a:t>His work on the laws of motion, gravity, optics, and mathematics laid the foundations for much of physical science.</a:t>
            </a:r>
          </a:p>
        </p:txBody>
      </p:sp>
      <p:sp>
        <p:nvSpPr>
          <p:cNvPr id="7" name="TextBox 6">
            <a:extLst>
              <a:ext uri="{FF2B5EF4-FFF2-40B4-BE49-F238E27FC236}">
                <a16:creationId xmlns:a16="http://schemas.microsoft.com/office/drawing/2014/main" id="{27C9963F-AEBF-478F-9640-0FCF5D274884}"/>
              </a:ext>
            </a:extLst>
          </p:cNvPr>
          <p:cNvSpPr txBox="1"/>
          <p:nvPr/>
        </p:nvSpPr>
        <p:spPr>
          <a:xfrm>
            <a:off x="651715" y="1220821"/>
            <a:ext cx="7019636" cy="5016758"/>
          </a:xfrm>
          <a:prstGeom prst="rect">
            <a:avLst/>
          </a:prstGeom>
          <a:noFill/>
        </p:spPr>
        <p:txBody>
          <a:bodyPr wrap="square">
            <a:spAutoFit/>
          </a:bodyPr>
          <a:lstStyle/>
          <a:p>
            <a:pPr marL="285750" indent="-285750">
              <a:buClr>
                <a:srgbClr val="6CB255"/>
              </a:buClr>
              <a:buFont typeface="Arial" panose="020B0604020202020204" pitchFamily="34" charset="0"/>
              <a:buChar char="•"/>
            </a:pPr>
            <a:r>
              <a:rPr lang="en-US" sz="2000" dirty="0"/>
              <a:t>It was the genius of Isaac Newton that found a conceptual framework that completely explained the observations and rules assembled by Galileo, Brahe, Kepler, and others.</a:t>
            </a:r>
          </a:p>
          <a:p>
            <a:pPr marL="285750" indent="-285750">
              <a:buClr>
                <a:srgbClr val="6CB255"/>
              </a:buClr>
              <a:buFont typeface="Arial" panose="020B0604020202020204" pitchFamily="34" charset="0"/>
              <a:buChar char="•"/>
            </a:pPr>
            <a:endParaRPr lang="en-US" sz="1000" dirty="0"/>
          </a:p>
          <a:p>
            <a:pPr marL="285750" indent="-285750">
              <a:buClr>
                <a:srgbClr val="6CB255"/>
              </a:buClr>
              <a:buFont typeface="Arial" panose="020B0604020202020204" pitchFamily="34" charset="0"/>
              <a:buChar char="•"/>
            </a:pPr>
            <a:r>
              <a:rPr lang="en-US" sz="2000" dirty="0"/>
              <a:t>Newton was born in Lincolnshire, England, in the year after Galileo’s death (January 4, 1643) </a:t>
            </a:r>
          </a:p>
          <a:p>
            <a:pPr marL="285750" indent="-285750">
              <a:buClr>
                <a:srgbClr val="6CB255"/>
              </a:buClr>
              <a:buFont typeface="Arial" panose="020B0604020202020204" pitchFamily="34" charset="0"/>
              <a:buChar char="•"/>
            </a:pPr>
            <a:endParaRPr lang="en-US" sz="1000" dirty="0"/>
          </a:p>
          <a:p>
            <a:pPr marL="285750" indent="-285750">
              <a:buClr>
                <a:srgbClr val="6CB255"/>
              </a:buClr>
              <a:buFont typeface="Arial" panose="020B0604020202020204" pitchFamily="34" charset="0"/>
              <a:buChar char="•"/>
            </a:pPr>
            <a:r>
              <a:rPr lang="en-US" sz="2000" dirty="0"/>
              <a:t>His mom wanted him to be a farmer.</a:t>
            </a:r>
          </a:p>
          <a:p>
            <a:pPr marL="285750" indent="-285750">
              <a:buClr>
                <a:srgbClr val="6CB255"/>
              </a:buClr>
              <a:buFont typeface="Arial" panose="020B0604020202020204" pitchFamily="34" charset="0"/>
              <a:buChar char="•"/>
            </a:pPr>
            <a:endParaRPr lang="en-US" sz="1000" dirty="0"/>
          </a:p>
          <a:p>
            <a:pPr marL="285750" indent="-285750">
              <a:buClr>
                <a:srgbClr val="6CB255"/>
              </a:buClr>
              <a:buFont typeface="Arial" panose="020B0604020202020204" pitchFamily="34" charset="0"/>
              <a:buChar char="•"/>
            </a:pPr>
            <a:r>
              <a:rPr lang="en-US" sz="2000" dirty="0"/>
              <a:t>He discovered Gravity.</a:t>
            </a:r>
          </a:p>
          <a:p>
            <a:pPr marL="285750" indent="-285750">
              <a:buClr>
                <a:srgbClr val="6CB255"/>
              </a:buClr>
              <a:buFont typeface="Arial" panose="020B0604020202020204" pitchFamily="34" charset="0"/>
              <a:buChar char="•"/>
            </a:pPr>
            <a:endParaRPr lang="en-US" sz="1000" dirty="0"/>
          </a:p>
          <a:p>
            <a:pPr marL="285750" indent="-285750">
              <a:buClr>
                <a:srgbClr val="6CB255"/>
              </a:buClr>
              <a:buFont typeface="Arial" panose="020B0604020202020204" pitchFamily="34" charset="0"/>
              <a:buChar char="•"/>
            </a:pPr>
            <a:r>
              <a:rPr lang="en-US" sz="2000" dirty="0"/>
              <a:t>He entered Trinity College at Cambridge in 1661 and eight years later was appointed professor of mathematics.</a:t>
            </a:r>
          </a:p>
          <a:p>
            <a:pPr marL="285750" indent="-285750">
              <a:buClr>
                <a:srgbClr val="6CB255"/>
              </a:buClr>
              <a:buFont typeface="Arial" panose="020B0604020202020204" pitchFamily="34" charset="0"/>
              <a:buChar char="•"/>
            </a:pPr>
            <a:endParaRPr lang="en-US" sz="1000" dirty="0"/>
          </a:p>
          <a:p>
            <a:pPr marL="285750" indent="-285750">
              <a:buClr>
                <a:srgbClr val="6CB255"/>
              </a:buClr>
              <a:buFont typeface="Arial" panose="020B0604020202020204" pitchFamily="34" charset="0"/>
              <a:buChar char="•"/>
            </a:pPr>
            <a:r>
              <a:rPr lang="en-US" sz="2000" dirty="0"/>
              <a:t> Among Newton’s contemporaries in England were architect Christopher Wren, authors Aphra </a:t>
            </a:r>
            <a:r>
              <a:rPr lang="en-US" sz="2000" dirty="0" err="1"/>
              <a:t>Behn</a:t>
            </a:r>
            <a:r>
              <a:rPr lang="en-US" sz="2000" dirty="0"/>
              <a:t> and Daniel Defoe, and composer G. F. Handel.</a:t>
            </a:r>
          </a:p>
          <a:p>
            <a:pPr marL="285750" indent="-285750">
              <a:buClr>
                <a:srgbClr val="6CB255"/>
              </a:buClr>
              <a:buFont typeface="Arial" panose="020B0604020202020204" pitchFamily="34" charset="0"/>
              <a:buChar char="•"/>
            </a:pPr>
            <a:endParaRPr lang="en-US" sz="1000" dirty="0"/>
          </a:p>
          <a:p>
            <a:pPr marL="285750" indent="-285750">
              <a:buClr>
                <a:srgbClr val="6CB255"/>
              </a:buClr>
              <a:buFont typeface="Arial" panose="020B0604020202020204" pitchFamily="34" charset="0"/>
              <a:buChar char="•"/>
            </a:pPr>
            <a:r>
              <a:rPr lang="en-US" sz="2000" dirty="0"/>
              <a:t>He died of chemical poisoning (mercury)</a:t>
            </a:r>
          </a:p>
        </p:txBody>
      </p:sp>
      <p:sp>
        <p:nvSpPr>
          <p:cNvPr id="9" name="Title 4">
            <a:extLst>
              <a:ext uri="{FF2B5EF4-FFF2-40B4-BE49-F238E27FC236}">
                <a16:creationId xmlns:a16="http://schemas.microsoft.com/office/drawing/2014/main" id="{91DB9AF6-C17F-4CFC-84A2-810D4222BE26}"/>
              </a:ext>
            </a:extLst>
          </p:cNvPr>
          <p:cNvSpPr>
            <a:spLocks noGrp="1"/>
          </p:cNvSpPr>
          <p:nvPr>
            <p:ph type="title"/>
          </p:nvPr>
        </p:nvSpPr>
        <p:spPr>
          <a:xfrm>
            <a:off x="469783" y="138373"/>
            <a:ext cx="11157357" cy="519797"/>
          </a:xfrm>
        </p:spPr>
        <p:txBody>
          <a:bodyPr>
            <a:normAutofit fontScale="90000"/>
          </a:bodyPr>
          <a:lstStyle/>
          <a:p>
            <a:r>
              <a:rPr lang="en-US" dirty="0">
                <a:solidFill>
                  <a:schemeClr val="bg1">
                    <a:lumMod val="75000"/>
                  </a:schemeClr>
                </a:solidFill>
              </a:rPr>
              <a:t>Tycho Brahe	-     Johannes Kepler	   -	</a:t>
            </a:r>
            <a:r>
              <a:rPr lang="en-US" sz="2700" dirty="0"/>
              <a:t>Isaac Newton</a:t>
            </a:r>
          </a:p>
        </p:txBody>
      </p:sp>
    </p:spTree>
    <p:extLst>
      <p:ext uri="{BB962C8B-B14F-4D97-AF65-F5344CB8AC3E}">
        <p14:creationId xmlns:p14="http://schemas.microsoft.com/office/powerpoint/2010/main" val="1793688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Sir Isaac Newton vs Bill Nye. Epic Rap Battles of History">
            <a:hlinkClick r:id="" action="ppaction://media"/>
            <a:extLst>
              <a:ext uri="{FF2B5EF4-FFF2-40B4-BE49-F238E27FC236}">
                <a16:creationId xmlns:a16="http://schemas.microsoft.com/office/drawing/2014/main" id="{53B9E222-9CBE-45B3-AA7C-2254EF1AA43C}"/>
              </a:ext>
            </a:extLst>
          </p:cNvPr>
          <p:cNvPicPr>
            <a:picLocks noRot="1" noChangeAspect="1"/>
          </p:cNvPicPr>
          <p:nvPr>
            <a:videoFile r:link="rId1"/>
          </p:nvPr>
        </p:nvPicPr>
        <p:blipFill>
          <a:blip r:embed="rId3"/>
          <a:stretch>
            <a:fillRect/>
          </a:stretch>
        </p:blipFill>
        <p:spPr>
          <a:xfrm>
            <a:off x="209725" y="103254"/>
            <a:ext cx="11702642" cy="6611993"/>
          </a:xfrm>
          <a:prstGeom prst="rect">
            <a:avLst/>
          </a:prstGeom>
        </p:spPr>
      </p:pic>
    </p:spTree>
    <p:extLst>
      <p:ext uri="{BB962C8B-B14F-4D97-AF65-F5344CB8AC3E}">
        <p14:creationId xmlns:p14="http://schemas.microsoft.com/office/powerpoint/2010/main" val="324132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A7EE-0407-4885-9D5F-2C4D3CE5698D}"/>
              </a:ext>
            </a:extLst>
          </p:cNvPr>
          <p:cNvSpPr>
            <a:spLocks noGrp="1"/>
          </p:cNvSpPr>
          <p:nvPr>
            <p:ph type="title"/>
          </p:nvPr>
        </p:nvSpPr>
        <p:spPr>
          <a:xfrm>
            <a:off x="461819" y="112018"/>
            <a:ext cx="10750549" cy="659535"/>
          </a:xfrm>
        </p:spPr>
        <p:txBody>
          <a:bodyPr/>
          <a:lstStyle/>
          <a:p>
            <a:r>
              <a:rPr lang="en-US" dirty="0"/>
              <a:t>Newton’s laws of motion</a:t>
            </a:r>
          </a:p>
        </p:txBody>
      </p:sp>
      <p:sp>
        <p:nvSpPr>
          <p:cNvPr id="4" name="Text Placeholder 3">
            <a:extLst>
              <a:ext uri="{FF2B5EF4-FFF2-40B4-BE49-F238E27FC236}">
                <a16:creationId xmlns:a16="http://schemas.microsoft.com/office/drawing/2014/main" id="{FB072012-AEC8-4C0E-9FAF-FA0DFA11B293}"/>
              </a:ext>
            </a:extLst>
          </p:cNvPr>
          <p:cNvSpPr>
            <a:spLocks noGrp="1"/>
          </p:cNvSpPr>
          <p:nvPr>
            <p:ph type="body" sz="quarter" idx="14"/>
          </p:nvPr>
        </p:nvSpPr>
        <p:spPr>
          <a:xfrm>
            <a:off x="720725" y="1010891"/>
            <a:ext cx="10750549" cy="5279072"/>
          </a:xfrm>
        </p:spPr>
        <p:txBody>
          <a:bodyPr>
            <a:normAutofit/>
          </a:bodyPr>
          <a:lstStyle/>
          <a:p>
            <a:r>
              <a:rPr lang="en-US" dirty="0"/>
              <a:t>Newton published </a:t>
            </a:r>
            <a:r>
              <a:rPr lang="en-US" b="1" i="1" dirty="0" err="1"/>
              <a:t>Philosophiae</a:t>
            </a:r>
            <a:r>
              <a:rPr lang="en-US" b="1" i="1" dirty="0"/>
              <a:t> Naturalis Principia Mathematica</a:t>
            </a:r>
            <a:r>
              <a:rPr lang="en-US" dirty="0"/>
              <a:t> </a:t>
            </a:r>
            <a:r>
              <a:rPr lang="en-US" dirty="0">
                <a:sym typeface="Wingdings" panose="05000000000000000000" pitchFamily="2" charset="2"/>
              </a:rPr>
              <a:t> </a:t>
            </a:r>
            <a:r>
              <a:rPr lang="en-US" b="1" dirty="0">
                <a:sym typeface="Wingdings" panose="05000000000000000000" pitchFamily="2" charset="2"/>
              </a:rPr>
              <a:t>Principia </a:t>
            </a:r>
            <a:r>
              <a:rPr lang="en-US" dirty="0">
                <a:sym typeface="Wingdings" panose="05000000000000000000" pitchFamily="2" charset="2"/>
              </a:rPr>
              <a:t>(1687)</a:t>
            </a:r>
          </a:p>
          <a:p>
            <a:r>
              <a:rPr lang="en-US" dirty="0"/>
              <a:t>Newton proposed three laws that would govern the motions of all objects:</a:t>
            </a:r>
          </a:p>
          <a:p>
            <a:endParaRPr lang="en-US" dirty="0"/>
          </a:p>
          <a:p>
            <a:pPr marL="342900" indent="-342900">
              <a:buFont typeface="Arial" panose="020B0604020202020204" pitchFamily="34" charset="0"/>
              <a:buChar char="•"/>
            </a:pPr>
            <a:r>
              <a:rPr lang="en-US" b="1" dirty="0"/>
              <a:t>Newton’s First Law</a:t>
            </a:r>
            <a:r>
              <a:rPr lang="en-US" dirty="0"/>
              <a:t>: Every object will continue to be in a state of rest or move at a constant speed in a straight line unless it is compelled to change by an outside force.</a:t>
            </a:r>
          </a:p>
          <a:p>
            <a:pPr marL="1074420" lvl="1" indent="-342900">
              <a:buFont typeface="Wingdings" panose="05000000000000000000" pitchFamily="2" charset="2"/>
              <a:buChar char="Ø"/>
            </a:pPr>
            <a:r>
              <a:rPr lang="en-US" dirty="0">
                <a:solidFill>
                  <a:srgbClr val="6CB255"/>
                </a:solidFill>
              </a:rPr>
              <a:t>Your body moves forward when you suddenly apply brakes while driving</a:t>
            </a:r>
          </a:p>
          <a:p>
            <a:pPr marL="1074420" lvl="1" indent="-342900">
              <a:buFont typeface="Wingdings" panose="05000000000000000000" pitchFamily="2" charset="2"/>
              <a:buChar char="Ø"/>
            </a:pPr>
            <a:endParaRPr lang="en-US" dirty="0">
              <a:solidFill>
                <a:srgbClr val="6CB255"/>
              </a:solidFill>
            </a:endParaRPr>
          </a:p>
          <a:p>
            <a:pPr marL="1074420" lvl="1" indent="-342900">
              <a:buFont typeface="Arial" panose="020B0604020202020204" pitchFamily="34" charset="0"/>
              <a:buChar char="•"/>
            </a:pPr>
            <a:r>
              <a:rPr lang="en-US" dirty="0"/>
              <a:t>Restatement of Galileo’s discovery: </a:t>
            </a:r>
            <a:r>
              <a:rPr lang="en-US" i="1" dirty="0"/>
              <a:t>Conservation of Momentum </a:t>
            </a:r>
          </a:p>
          <a:p>
            <a:pPr marL="1074420" lvl="1" indent="-342900">
              <a:buFont typeface="Arial" panose="020B0604020202020204" pitchFamily="34" charset="0"/>
              <a:buChar char="•"/>
            </a:pPr>
            <a:r>
              <a:rPr lang="en-US" dirty="0"/>
              <a:t>Momentum is the product of mass and velocity; therefore, it is the measure of a body’s motion. </a:t>
            </a:r>
          </a:p>
          <a:p>
            <a:pPr marL="1074420" lvl="1" indent="-342900">
              <a:buFont typeface="Arial" panose="020B0604020202020204" pitchFamily="34" charset="0"/>
              <a:buChar char="•"/>
            </a:pPr>
            <a:r>
              <a:rPr lang="en-US" dirty="0"/>
              <a:t>The momentum of a body can change only</a:t>
            </a:r>
          </a:p>
          <a:p>
            <a:pPr lvl="1" indent="0">
              <a:buNone/>
            </a:pPr>
            <a:r>
              <a:rPr lang="en-US" dirty="0"/>
              <a:t>        under the action of an outside influence.</a:t>
            </a:r>
          </a:p>
        </p:txBody>
      </p:sp>
      <p:pic>
        <p:nvPicPr>
          <p:cNvPr id="3" name="Picture 2">
            <a:extLst>
              <a:ext uri="{FF2B5EF4-FFF2-40B4-BE49-F238E27FC236}">
                <a16:creationId xmlns:a16="http://schemas.microsoft.com/office/drawing/2014/main" id="{0648EABF-7C75-4AB5-8F22-E62D2A115032}"/>
              </a:ext>
            </a:extLst>
          </p:cNvPr>
          <p:cNvPicPr>
            <a:picLocks noChangeAspect="1"/>
          </p:cNvPicPr>
          <p:nvPr/>
        </p:nvPicPr>
        <p:blipFill rotWithShape="1">
          <a:blip r:embed="rId2"/>
          <a:srcRect t="18339" b="23673"/>
          <a:stretch/>
        </p:blipFill>
        <p:spPr>
          <a:xfrm>
            <a:off x="7134995" y="4913746"/>
            <a:ext cx="5029296" cy="1944254"/>
          </a:xfrm>
          <a:prstGeom prst="rect">
            <a:avLst/>
          </a:prstGeom>
        </p:spPr>
      </p:pic>
    </p:spTree>
    <p:extLst>
      <p:ext uri="{BB962C8B-B14F-4D97-AF65-F5344CB8AC3E}">
        <p14:creationId xmlns:p14="http://schemas.microsoft.com/office/powerpoint/2010/main" val="136467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A7EE-0407-4885-9D5F-2C4D3CE5698D}"/>
              </a:ext>
            </a:extLst>
          </p:cNvPr>
          <p:cNvSpPr>
            <a:spLocks noGrp="1"/>
          </p:cNvSpPr>
          <p:nvPr>
            <p:ph type="title"/>
          </p:nvPr>
        </p:nvSpPr>
        <p:spPr>
          <a:xfrm>
            <a:off x="461819" y="112018"/>
            <a:ext cx="10750549" cy="659535"/>
          </a:xfrm>
        </p:spPr>
        <p:txBody>
          <a:bodyPr/>
          <a:lstStyle/>
          <a:p>
            <a:r>
              <a:rPr lang="en-US" dirty="0">
                <a:solidFill>
                  <a:schemeClr val="bg1">
                    <a:lumMod val="75000"/>
                  </a:schemeClr>
                </a:solidFill>
              </a:rPr>
              <a:t>Newton’s laws of motion</a:t>
            </a:r>
          </a:p>
        </p:txBody>
      </p:sp>
      <p:sp>
        <p:nvSpPr>
          <p:cNvPr id="4" name="Text Placeholder 3">
            <a:extLst>
              <a:ext uri="{FF2B5EF4-FFF2-40B4-BE49-F238E27FC236}">
                <a16:creationId xmlns:a16="http://schemas.microsoft.com/office/drawing/2014/main" id="{FB072012-AEC8-4C0E-9FAF-FA0DFA11B293}"/>
              </a:ext>
            </a:extLst>
          </p:cNvPr>
          <p:cNvSpPr>
            <a:spLocks noGrp="1"/>
          </p:cNvSpPr>
          <p:nvPr>
            <p:ph type="body" sz="quarter" idx="14"/>
          </p:nvPr>
        </p:nvSpPr>
        <p:spPr>
          <a:xfrm>
            <a:off x="461819" y="922746"/>
            <a:ext cx="11489748" cy="4050636"/>
          </a:xfrm>
        </p:spPr>
        <p:txBody>
          <a:bodyPr>
            <a:normAutofit/>
          </a:bodyPr>
          <a:lstStyle/>
          <a:p>
            <a:r>
              <a:rPr lang="en-US" dirty="0">
                <a:solidFill>
                  <a:schemeClr val="bg1">
                    <a:lumMod val="65000"/>
                  </a:schemeClr>
                </a:solidFill>
              </a:rPr>
              <a:t>Newton published </a:t>
            </a:r>
            <a:r>
              <a:rPr lang="en-US" b="1" i="1" dirty="0" err="1">
                <a:solidFill>
                  <a:schemeClr val="bg1">
                    <a:lumMod val="65000"/>
                  </a:schemeClr>
                </a:solidFill>
              </a:rPr>
              <a:t>Philosophiae</a:t>
            </a:r>
            <a:r>
              <a:rPr lang="en-US" b="1" i="1" dirty="0">
                <a:solidFill>
                  <a:schemeClr val="bg1">
                    <a:lumMod val="65000"/>
                  </a:schemeClr>
                </a:solidFill>
              </a:rPr>
              <a:t> Naturalis Principia Mathematica</a:t>
            </a:r>
            <a:r>
              <a:rPr lang="en-US" dirty="0">
                <a:solidFill>
                  <a:schemeClr val="bg1">
                    <a:lumMod val="65000"/>
                  </a:schemeClr>
                </a:solidFill>
              </a:rPr>
              <a:t> </a:t>
            </a:r>
            <a:r>
              <a:rPr lang="en-US" dirty="0">
                <a:solidFill>
                  <a:schemeClr val="bg1">
                    <a:lumMod val="65000"/>
                  </a:schemeClr>
                </a:solidFill>
                <a:sym typeface="Wingdings" panose="05000000000000000000" pitchFamily="2" charset="2"/>
              </a:rPr>
              <a:t> </a:t>
            </a:r>
            <a:r>
              <a:rPr lang="en-US" b="1" dirty="0">
                <a:solidFill>
                  <a:schemeClr val="bg1">
                    <a:lumMod val="65000"/>
                  </a:schemeClr>
                </a:solidFill>
                <a:sym typeface="Wingdings" panose="05000000000000000000" pitchFamily="2" charset="2"/>
              </a:rPr>
              <a:t>Principia </a:t>
            </a:r>
            <a:r>
              <a:rPr lang="en-US" dirty="0">
                <a:solidFill>
                  <a:schemeClr val="bg1">
                    <a:lumMod val="65000"/>
                  </a:schemeClr>
                </a:solidFill>
                <a:sym typeface="Wingdings" panose="05000000000000000000" pitchFamily="2" charset="2"/>
              </a:rPr>
              <a:t>(1687)</a:t>
            </a:r>
          </a:p>
          <a:p>
            <a:r>
              <a:rPr lang="en-US" dirty="0">
                <a:solidFill>
                  <a:schemeClr val="bg1">
                    <a:lumMod val="65000"/>
                  </a:schemeClr>
                </a:solidFill>
              </a:rPr>
              <a:t>Newton proposed three laws that would govern the motions of all objects:</a:t>
            </a:r>
          </a:p>
          <a:p>
            <a:endParaRPr lang="en-US" dirty="0"/>
          </a:p>
          <a:p>
            <a:pPr marL="342900" indent="-342900">
              <a:buFont typeface="Arial" panose="020B0604020202020204" pitchFamily="34" charset="0"/>
              <a:buChar char="•"/>
            </a:pPr>
            <a:r>
              <a:rPr lang="en-US" b="1" dirty="0"/>
              <a:t>Newton’s Second Law</a:t>
            </a:r>
            <a:r>
              <a:rPr lang="en-US" dirty="0"/>
              <a:t>: The change of motion of a body is proportional to and in the direction of the force acting on it.</a:t>
            </a:r>
          </a:p>
          <a:p>
            <a:pPr marL="1074420" lvl="1" indent="-342900">
              <a:buFont typeface="Arial" panose="020B0604020202020204" pitchFamily="34" charset="0"/>
              <a:buChar char="•"/>
            </a:pPr>
            <a:r>
              <a:rPr lang="en-US" dirty="0"/>
              <a:t>Part 1: Acceleration of an object is directly proportional to the Force acting on it</a:t>
            </a:r>
          </a:p>
          <a:p>
            <a:pPr marL="1074420" lvl="1" indent="-342900">
              <a:buFont typeface="Arial" panose="020B0604020202020204" pitchFamily="34" charset="0"/>
              <a:buChar char="•"/>
            </a:pPr>
            <a:r>
              <a:rPr lang="en-US" dirty="0"/>
              <a:t>Part 2: … inversely proportional to the object’s mass</a:t>
            </a:r>
          </a:p>
          <a:p>
            <a:pPr lvl="1" indent="0">
              <a:buNone/>
            </a:pPr>
            <a:r>
              <a:rPr lang="en-US" sz="2800" b="1" dirty="0"/>
              <a:t>		F = ma </a:t>
            </a:r>
          </a:p>
          <a:p>
            <a:pPr lvl="1" indent="0">
              <a:buNone/>
            </a:pPr>
            <a:r>
              <a:rPr lang="en-US" dirty="0"/>
              <a:t>		Where F = force, m = mass, a = acceleration</a:t>
            </a:r>
          </a:p>
          <a:p>
            <a:pPr marL="1074420" lvl="1"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E5B04B5-738F-46E1-AAB8-4F991D8B9D61}"/>
              </a:ext>
            </a:extLst>
          </p:cNvPr>
          <p:cNvPicPr>
            <a:picLocks noChangeAspect="1"/>
          </p:cNvPicPr>
          <p:nvPr/>
        </p:nvPicPr>
        <p:blipFill rotWithShape="1">
          <a:blip r:embed="rId2"/>
          <a:srcRect t="29971" r="29420"/>
          <a:stretch/>
        </p:blipFill>
        <p:spPr>
          <a:xfrm>
            <a:off x="7852095" y="3570715"/>
            <a:ext cx="4201360" cy="3175267"/>
          </a:xfrm>
          <a:prstGeom prst="rect">
            <a:avLst/>
          </a:prstGeom>
        </p:spPr>
      </p:pic>
    </p:spTree>
    <p:extLst>
      <p:ext uri="{BB962C8B-B14F-4D97-AF65-F5344CB8AC3E}">
        <p14:creationId xmlns:p14="http://schemas.microsoft.com/office/powerpoint/2010/main" val="188893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A7EE-0407-4885-9D5F-2C4D3CE5698D}"/>
              </a:ext>
            </a:extLst>
          </p:cNvPr>
          <p:cNvSpPr>
            <a:spLocks noGrp="1"/>
          </p:cNvSpPr>
          <p:nvPr>
            <p:ph type="title"/>
          </p:nvPr>
        </p:nvSpPr>
        <p:spPr>
          <a:xfrm>
            <a:off x="461819" y="112018"/>
            <a:ext cx="10750549" cy="659535"/>
          </a:xfrm>
        </p:spPr>
        <p:txBody>
          <a:bodyPr/>
          <a:lstStyle/>
          <a:p>
            <a:r>
              <a:rPr lang="en-US" dirty="0">
                <a:solidFill>
                  <a:schemeClr val="bg1">
                    <a:lumMod val="75000"/>
                  </a:schemeClr>
                </a:solidFill>
              </a:rPr>
              <a:t>Newton’s laws of motion</a:t>
            </a:r>
          </a:p>
        </p:txBody>
      </p:sp>
      <p:sp>
        <p:nvSpPr>
          <p:cNvPr id="4" name="Text Placeholder 3">
            <a:extLst>
              <a:ext uri="{FF2B5EF4-FFF2-40B4-BE49-F238E27FC236}">
                <a16:creationId xmlns:a16="http://schemas.microsoft.com/office/drawing/2014/main" id="{FB072012-AEC8-4C0E-9FAF-FA0DFA11B293}"/>
              </a:ext>
            </a:extLst>
          </p:cNvPr>
          <p:cNvSpPr>
            <a:spLocks noGrp="1"/>
          </p:cNvSpPr>
          <p:nvPr>
            <p:ph type="body" sz="quarter" idx="14"/>
          </p:nvPr>
        </p:nvSpPr>
        <p:spPr>
          <a:xfrm>
            <a:off x="563707" y="1010891"/>
            <a:ext cx="11489748" cy="3141659"/>
          </a:xfrm>
        </p:spPr>
        <p:txBody>
          <a:bodyPr>
            <a:normAutofit/>
          </a:bodyPr>
          <a:lstStyle/>
          <a:p>
            <a:r>
              <a:rPr lang="en-US" dirty="0">
                <a:solidFill>
                  <a:schemeClr val="bg1">
                    <a:lumMod val="65000"/>
                  </a:schemeClr>
                </a:solidFill>
              </a:rPr>
              <a:t>Newton published </a:t>
            </a:r>
            <a:r>
              <a:rPr lang="en-US" b="1" i="1" dirty="0" err="1">
                <a:solidFill>
                  <a:schemeClr val="bg1">
                    <a:lumMod val="65000"/>
                  </a:schemeClr>
                </a:solidFill>
              </a:rPr>
              <a:t>Philosophiae</a:t>
            </a:r>
            <a:r>
              <a:rPr lang="en-US" b="1" i="1" dirty="0">
                <a:solidFill>
                  <a:schemeClr val="bg1">
                    <a:lumMod val="65000"/>
                  </a:schemeClr>
                </a:solidFill>
              </a:rPr>
              <a:t> Naturalis Principia Mathematica</a:t>
            </a:r>
            <a:r>
              <a:rPr lang="en-US" dirty="0">
                <a:solidFill>
                  <a:schemeClr val="bg1">
                    <a:lumMod val="65000"/>
                  </a:schemeClr>
                </a:solidFill>
              </a:rPr>
              <a:t> </a:t>
            </a:r>
            <a:r>
              <a:rPr lang="en-US" dirty="0">
                <a:solidFill>
                  <a:schemeClr val="bg1">
                    <a:lumMod val="65000"/>
                  </a:schemeClr>
                </a:solidFill>
                <a:sym typeface="Wingdings" panose="05000000000000000000" pitchFamily="2" charset="2"/>
              </a:rPr>
              <a:t> </a:t>
            </a:r>
            <a:r>
              <a:rPr lang="en-US" b="1" dirty="0">
                <a:solidFill>
                  <a:schemeClr val="bg1">
                    <a:lumMod val="65000"/>
                  </a:schemeClr>
                </a:solidFill>
                <a:sym typeface="Wingdings" panose="05000000000000000000" pitchFamily="2" charset="2"/>
              </a:rPr>
              <a:t>Principia </a:t>
            </a:r>
            <a:r>
              <a:rPr lang="en-US" dirty="0">
                <a:solidFill>
                  <a:schemeClr val="bg1">
                    <a:lumMod val="65000"/>
                  </a:schemeClr>
                </a:solidFill>
                <a:sym typeface="Wingdings" panose="05000000000000000000" pitchFamily="2" charset="2"/>
              </a:rPr>
              <a:t>(1687)</a:t>
            </a:r>
          </a:p>
          <a:p>
            <a:r>
              <a:rPr lang="en-US" dirty="0">
                <a:solidFill>
                  <a:schemeClr val="bg1">
                    <a:lumMod val="65000"/>
                  </a:schemeClr>
                </a:solidFill>
              </a:rPr>
              <a:t>Newton proposed three laws that would govern the motions of all objects:</a:t>
            </a:r>
          </a:p>
          <a:p>
            <a:pPr lvl="1" indent="0">
              <a:buNone/>
            </a:pPr>
            <a:endParaRPr lang="en-US" dirty="0"/>
          </a:p>
          <a:p>
            <a:pPr marL="342900" indent="-342900">
              <a:buFont typeface="Arial" panose="020B0604020202020204" pitchFamily="34" charset="0"/>
              <a:buChar char="•"/>
            </a:pPr>
            <a:r>
              <a:rPr lang="en-US" b="1" dirty="0"/>
              <a:t>Newton’s Third  Law</a:t>
            </a:r>
            <a:r>
              <a:rPr lang="en-US" dirty="0"/>
              <a:t>: For every action there is an equal and </a:t>
            </a:r>
            <a:br>
              <a:rPr lang="en-US" dirty="0"/>
            </a:br>
            <a:r>
              <a:rPr lang="en-US" dirty="0"/>
              <a:t>                                      opposite reaction </a:t>
            </a:r>
          </a:p>
          <a:p>
            <a:pPr marL="1074420" lvl="1" indent="-342900">
              <a:buFont typeface="Wingdings" panose="05000000000000000000" pitchFamily="2" charset="2"/>
              <a:buChar char="Ø"/>
            </a:pPr>
            <a:r>
              <a:rPr lang="en-US" dirty="0"/>
              <a:t>The mutual actions of two bodies upon each other are always </a:t>
            </a:r>
          </a:p>
          <a:p>
            <a:pPr lvl="1" indent="0">
              <a:buNone/>
            </a:pPr>
            <a:r>
              <a:rPr lang="en-US" dirty="0"/>
              <a:t>      equal and act in opposite directions.</a:t>
            </a:r>
          </a:p>
        </p:txBody>
      </p:sp>
      <p:pic>
        <p:nvPicPr>
          <p:cNvPr id="3" name="Picture 2">
            <a:extLst>
              <a:ext uri="{FF2B5EF4-FFF2-40B4-BE49-F238E27FC236}">
                <a16:creationId xmlns:a16="http://schemas.microsoft.com/office/drawing/2014/main" id="{AC7F6DDC-1899-429B-9FE2-1DE53C82081D}"/>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21000"/>
                    </a14:imgEffect>
                    <a14:imgEffect>
                      <a14:colorTemperature colorTemp="9049"/>
                    </a14:imgEffect>
                    <a14:imgEffect>
                      <a14:saturation sat="369000"/>
                    </a14:imgEffect>
                    <a14:imgEffect>
                      <a14:brightnessContrast contrast="-27000"/>
                    </a14:imgEffect>
                  </a14:imgLayer>
                </a14:imgProps>
              </a:ext>
            </a:extLst>
          </a:blip>
          <a:srcRect l="60581" t="17003" r="8869" b="12049"/>
          <a:stretch/>
        </p:blipFill>
        <p:spPr>
          <a:xfrm>
            <a:off x="9259921" y="1880368"/>
            <a:ext cx="2793534" cy="4865614"/>
          </a:xfrm>
          <a:prstGeom prst="rect">
            <a:avLst/>
          </a:prstGeom>
        </p:spPr>
      </p:pic>
      <p:pic>
        <p:nvPicPr>
          <p:cNvPr id="5" name="Picture Placeholder 1" descr="Photograph of the Space Shuttle Discovery at liftoff.">
            <a:extLst>
              <a:ext uri="{FF2B5EF4-FFF2-40B4-BE49-F238E27FC236}">
                <a16:creationId xmlns:a16="http://schemas.microsoft.com/office/drawing/2014/main" id="{3E345625-60DF-417C-8F38-81BC62960E2F}"/>
              </a:ext>
            </a:extLst>
          </p:cNvPr>
          <p:cNvPicPr>
            <a:picLocks noGrp="1" noChangeAspect="1"/>
          </p:cNvPicPr>
          <p:nvPr>
            <p:ph type="pic" sz="quarter" idx="13"/>
          </p:nvPr>
        </p:nvPicPr>
        <p:blipFill rotWithShape="1">
          <a:blip r:embed="rId4" cstate="email">
            <a:extLst>
              <a:ext uri="{28A0092B-C50C-407E-A947-70E740481C1C}">
                <a14:useLocalDpi xmlns:a14="http://schemas.microsoft.com/office/drawing/2010/main" val="0"/>
              </a:ext>
            </a:extLst>
          </a:blip>
          <a:srcRect l="5799" r="4633"/>
          <a:stretch/>
        </p:blipFill>
        <p:spPr>
          <a:xfrm>
            <a:off x="138545" y="4152550"/>
            <a:ext cx="3959604" cy="2634822"/>
          </a:xfrm>
        </p:spPr>
      </p:pic>
      <p:sp>
        <p:nvSpPr>
          <p:cNvPr id="7" name="TextBox 6">
            <a:extLst>
              <a:ext uri="{FF2B5EF4-FFF2-40B4-BE49-F238E27FC236}">
                <a16:creationId xmlns:a16="http://schemas.microsoft.com/office/drawing/2014/main" id="{8AFADFA2-FA3C-41EE-A361-E2F368708A19}"/>
              </a:ext>
            </a:extLst>
          </p:cNvPr>
          <p:cNvSpPr txBox="1"/>
          <p:nvPr/>
        </p:nvSpPr>
        <p:spPr>
          <a:xfrm>
            <a:off x="4286834" y="4479048"/>
            <a:ext cx="4043493" cy="2308324"/>
          </a:xfrm>
          <a:prstGeom prst="rect">
            <a:avLst/>
          </a:prstGeom>
          <a:noFill/>
        </p:spPr>
        <p:txBody>
          <a:bodyPr wrap="square">
            <a:spAutoFit/>
          </a:bodyPr>
          <a:lstStyle/>
          <a:p>
            <a:r>
              <a:rPr lang="en-US" sz="1800" b="1" dirty="0">
                <a:solidFill>
                  <a:srgbClr val="6CB255"/>
                </a:solidFill>
              </a:rPr>
              <a:t>Demonstrating Newton’s Third Law. </a:t>
            </a:r>
            <a:r>
              <a:rPr lang="en-US" sz="1800" dirty="0"/>
              <a:t>The U.S. Space Shuttle (here launching Discovery), powered by three fuel engines burning liquid oxygen and liquid hydrogen, with two solid fuel boosters, demonstrates Newton’s third law. (credit: modification of work by NASA)</a:t>
            </a:r>
          </a:p>
        </p:txBody>
      </p:sp>
    </p:spTree>
    <p:extLst>
      <p:ext uri="{BB962C8B-B14F-4D97-AF65-F5344CB8AC3E}">
        <p14:creationId xmlns:p14="http://schemas.microsoft.com/office/powerpoint/2010/main" val="3424235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More physical quantities …</a:t>
            </a:r>
          </a:p>
        </p:txBody>
      </p:sp>
      <p:sp>
        <p:nvSpPr>
          <p:cNvPr id="11" name="TextBox 10">
            <a:extLst>
              <a:ext uri="{FF2B5EF4-FFF2-40B4-BE49-F238E27FC236}">
                <a16:creationId xmlns:a16="http://schemas.microsoft.com/office/drawing/2014/main" id="{442E149C-D816-4290-95D5-AF59F282469B}"/>
              </a:ext>
            </a:extLst>
          </p:cNvPr>
          <p:cNvSpPr txBox="1"/>
          <p:nvPr/>
        </p:nvSpPr>
        <p:spPr>
          <a:xfrm>
            <a:off x="882941" y="1175632"/>
            <a:ext cx="7992612" cy="2554545"/>
          </a:xfrm>
          <a:prstGeom prst="rect">
            <a:avLst/>
          </a:prstGeom>
          <a:noFill/>
        </p:spPr>
        <p:txBody>
          <a:bodyPr wrap="square">
            <a:spAutoFit/>
          </a:bodyPr>
          <a:lstStyle/>
          <a:p>
            <a:r>
              <a:rPr lang="en-US" sz="2000" b="1" dirty="0"/>
              <a:t>Mass: </a:t>
            </a:r>
            <a:r>
              <a:rPr lang="en-US" sz="2000" dirty="0"/>
              <a:t>is a measure of the amount of material within an object.</a:t>
            </a:r>
          </a:p>
          <a:p>
            <a:r>
              <a:rPr lang="en-US" sz="2000" dirty="0"/>
              <a:t>	unit: kilogram (kg)</a:t>
            </a:r>
          </a:p>
          <a:p>
            <a:endParaRPr lang="en-US" sz="2000" dirty="0"/>
          </a:p>
          <a:p>
            <a:r>
              <a:rPr lang="en-US" sz="2000" b="1" dirty="0"/>
              <a:t>Volume: </a:t>
            </a:r>
            <a:r>
              <a:rPr lang="en-US" sz="2000" dirty="0"/>
              <a:t>measure of the physical space an object occupies.</a:t>
            </a:r>
          </a:p>
          <a:p>
            <a:r>
              <a:rPr lang="en-US" sz="2000" dirty="0"/>
              <a:t>	unit: cubic meter (m</a:t>
            </a:r>
            <a:r>
              <a:rPr lang="en-US" sz="2000" baseline="30000" dirty="0"/>
              <a:t>3</a:t>
            </a:r>
            <a:r>
              <a:rPr lang="en-US" sz="2000" dirty="0"/>
              <a:t>)</a:t>
            </a:r>
          </a:p>
          <a:p>
            <a:endParaRPr lang="en-US" sz="2000" dirty="0"/>
          </a:p>
          <a:p>
            <a:r>
              <a:rPr lang="en-US" sz="2000" b="1" dirty="0"/>
              <a:t>Density: </a:t>
            </a:r>
            <a:r>
              <a:rPr lang="en-US" sz="2000" dirty="0"/>
              <a:t>measure of compactness of an object (mass/volume).</a:t>
            </a:r>
          </a:p>
          <a:p>
            <a:r>
              <a:rPr lang="en-US" sz="2000" dirty="0"/>
              <a:t>	unit: kg/m</a:t>
            </a:r>
            <a:r>
              <a:rPr lang="en-US" sz="2000" baseline="30000" dirty="0"/>
              <a:t>3</a:t>
            </a:r>
            <a:r>
              <a:rPr lang="en-US" sz="2000" dirty="0"/>
              <a:t>	</a:t>
            </a:r>
          </a:p>
        </p:txBody>
      </p:sp>
      <p:pic>
        <p:nvPicPr>
          <p:cNvPr id="3074" name="Picture 2">
            <a:extLst>
              <a:ext uri="{FF2B5EF4-FFF2-40B4-BE49-F238E27FC236}">
                <a16:creationId xmlns:a16="http://schemas.microsoft.com/office/drawing/2014/main" id="{F5377F65-0A35-4683-9932-522A99E3E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6714" y="992507"/>
            <a:ext cx="3141964" cy="20946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1" descr="Kepler’s Second Law. In this figure, the Sun is drawn at the right had focus of the elliptical orbit drawn in blue, with an arrow pointing to the right indicating counterclockwise motion. On the right an area “A”, drawn as a fat yellow wedge with the apex at the center of the Sun, is swept out from t=1 to 2. On the left an area “A”, drawn as a long, narrow yellow wedge with the apex at the center of the Sun, is swept out from t=3 to 4. Both wedges have the same area.">
            <a:extLst>
              <a:ext uri="{FF2B5EF4-FFF2-40B4-BE49-F238E27FC236}">
                <a16:creationId xmlns:a16="http://schemas.microsoft.com/office/drawing/2014/main" id="{1F0D500F-C9E0-44BF-8CF4-364807C53E0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val="0"/>
              </a:ext>
            </a:extLst>
          </a:blip>
          <a:srcRect l="-84" r="-454"/>
          <a:stretch/>
        </p:blipFill>
        <p:spPr>
          <a:xfrm>
            <a:off x="7910818" y="3695885"/>
            <a:ext cx="4231329" cy="3043800"/>
          </a:xfrm>
        </p:spPr>
      </p:pic>
      <p:sp>
        <p:nvSpPr>
          <p:cNvPr id="21" name="TextBox 20">
            <a:extLst>
              <a:ext uri="{FF2B5EF4-FFF2-40B4-BE49-F238E27FC236}">
                <a16:creationId xmlns:a16="http://schemas.microsoft.com/office/drawing/2014/main" id="{7A0030FE-0656-46C3-9E5E-A3498A210598}"/>
              </a:ext>
            </a:extLst>
          </p:cNvPr>
          <p:cNvSpPr txBox="1"/>
          <p:nvPr/>
        </p:nvSpPr>
        <p:spPr>
          <a:xfrm>
            <a:off x="882941" y="3995188"/>
            <a:ext cx="6071532" cy="1631216"/>
          </a:xfrm>
          <a:prstGeom prst="rect">
            <a:avLst/>
          </a:prstGeom>
          <a:noFill/>
        </p:spPr>
        <p:txBody>
          <a:bodyPr wrap="square">
            <a:spAutoFit/>
          </a:bodyPr>
          <a:lstStyle/>
          <a:p>
            <a:r>
              <a:rPr lang="en-US" sz="2000" b="1" dirty="0"/>
              <a:t>Angular Momentum: </a:t>
            </a:r>
            <a:r>
              <a:rPr lang="en-US" sz="2000" dirty="0"/>
              <a:t>measure of the rotation of a body as it revolves around some fixed point (an example is a planet orbiting the Sun).</a:t>
            </a:r>
          </a:p>
          <a:p>
            <a:endParaRPr lang="en-US" sz="2000" dirty="0"/>
          </a:p>
          <a:p>
            <a:r>
              <a:rPr lang="en-US" sz="2000" dirty="0"/>
              <a:t>Angular Momentum = mass x velocity x radius (</a:t>
            </a:r>
            <a:r>
              <a:rPr lang="en-US" sz="2000" dirty="0" err="1"/>
              <a:t>mvr</a:t>
            </a:r>
            <a:r>
              <a:rPr lang="en-US" sz="2000" dirty="0"/>
              <a:t>)</a:t>
            </a:r>
          </a:p>
        </p:txBody>
      </p:sp>
      <p:sp>
        <p:nvSpPr>
          <p:cNvPr id="23" name="TextBox 22">
            <a:extLst>
              <a:ext uri="{FF2B5EF4-FFF2-40B4-BE49-F238E27FC236}">
                <a16:creationId xmlns:a16="http://schemas.microsoft.com/office/drawing/2014/main" id="{D372FDD6-6FC1-4D61-AB1C-890E9D03ABF3}"/>
              </a:ext>
            </a:extLst>
          </p:cNvPr>
          <p:cNvSpPr txBox="1"/>
          <p:nvPr/>
        </p:nvSpPr>
        <p:spPr>
          <a:xfrm>
            <a:off x="871405" y="5871860"/>
            <a:ext cx="6821299" cy="461665"/>
          </a:xfrm>
          <a:prstGeom prst="rect">
            <a:avLst/>
          </a:prstGeom>
          <a:noFill/>
        </p:spPr>
        <p:txBody>
          <a:bodyPr wrap="square">
            <a:spAutoFit/>
          </a:bodyPr>
          <a:lstStyle/>
          <a:p>
            <a:r>
              <a:rPr lang="en-US" sz="2000" dirty="0"/>
              <a:t>Conservation of Angular Momentum: </a:t>
            </a:r>
            <a:r>
              <a:rPr lang="en-US" sz="2400" b="1" dirty="0"/>
              <a:t>[</a:t>
            </a:r>
            <a:r>
              <a:rPr lang="en-US" sz="2400" b="1" dirty="0" err="1"/>
              <a:t>mvr</a:t>
            </a:r>
            <a:r>
              <a:rPr lang="en-US" sz="2400" b="1" dirty="0"/>
              <a:t>]</a:t>
            </a:r>
            <a:r>
              <a:rPr lang="en-US" sz="2400" b="1" baseline="-25000" dirty="0"/>
              <a:t>A</a:t>
            </a:r>
            <a:r>
              <a:rPr lang="en-US" sz="2400" b="1" dirty="0"/>
              <a:t> = [</a:t>
            </a:r>
            <a:r>
              <a:rPr lang="en-US" sz="2400" b="1" dirty="0" err="1"/>
              <a:t>mvr</a:t>
            </a:r>
            <a:r>
              <a:rPr lang="en-US" sz="2400" b="1" dirty="0"/>
              <a:t>]</a:t>
            </a:r>
            <a:r>
              <a:rPr lang="en-US" sz="2400" b="1" baseline="-25000" dirty="0"/>
              <a:t>B</a:t>
            </a:r>
            <a:r>
              <a:rPr lang="en-US" sz="2400" b="1" dirty="0"/>
              <a:t> </a:t>
            </a:r>
          </a:p>
        </p:txBody>
      </p:sp>
    </p:spTree>
    <p:extLst>
      <p:ext uri="{BB962C8B-B14F-4D97-AF65-F5344CB8AC3E}">
        <p14:creationId xmlns:p14="http://schemas.microsoft.com/office/powerpoint/2010/main" val="122605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525710" y="0"/>
            <a:ext cx="10750549" cy="659535"/>
          </a:xfrm>
        </p:spPr>
        <p:txBody>
          <a:bodyPr>
            <a:normAutofit/>
          </a:bodyPr>
          <a:lstStyle/>
          <a:p>
            <a:r>
              <a:rPr lang="en-US" dirty="0"/>
              <a:t>Conservation of angular momentum</a:t>
            </a:r>
          </a:p>
        </p:txBody>
      </p:sp>
      <p:pic>
        <p:nvPicPr>
          <p:cNvPr id="2" name="Picture Placeholder 1" descr="Illustration of Conservation of Angular Momentum. At left a skater is illustrated with her arms and right leg outstretched, with cartoon motion lines indicating slow rotation. At right the skater has her arms folded across her chest and right leg crossed over her left. The motion lines now indicate a faster rotation."/>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767" r="1772"/>
          <a:stretch/>
        </p:blipFill>
        <p:spPr>
          <a:xfrm>
            <a:off x="3808602" y="1095773"/>
            <a:ext cx="4874004" cy="3500071"/>
          </a:xfrm>
        </p:spPr>
      </p:pic>
      <p:sp>
        <p:nvSpPr>
          <p:cNvPr id="7" name="Text Placeholder 6"/>
          <p:cNvSpPr>
            <a:spLocks noGrp="1"/>
          </p:cNvSpPr>
          <p:nvPr>
            <p:ph type="body" sz="quarter" idx="14"/>
          </p:nvPr>
        </p:nvSpPr>
        <p:spPr>
          <a:xfrm>
            <a:off x="2491530" y="4843982"/>
            <a:ext cx="8541448" cy="1166382"/>
          </a:xfrm>
        </p:spPr>
        <p:txBody>
          <a:bodyPr>
            <a:noAutofit/>
          </a:bodyPr>
          <a:lstStyle/>
          <a:p>
            <a:r>
              <a:rPr lang="en-US" sz="1600" b="1" dirty="0">
                <a:solidFill>
                  <a:srgbClr val="6CB255"/>
                </a:solidFill>
              </a:rPr>
              <a:t>Conservation of Angular Momentum. </a:t>
            </a:r>
            <a:r>
              <a:rPr lang="en-US" sz="1600" dirty="0"/>
              <a:t>When a spinning figure skater brings in her arms, their distance from her spin center is smaller, so her speed increases. When her arms are out, their distance from the spin center is greater, so she slows down.</a:t>
            </a:r>
          </a:p>
        </p:txBody>
      </p:sp>
    </p:spTree>
    <p:extLst>
      <p:ext uri="{BB962C8B-B14F-4D97-AF65-F5344CB8AC3E}">
        <p14:creationId xmlns:p14="http://schemas.microsoft.com/office/powerpoint/2010/main" val="265579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66E51-920A-4450-A217-CF302F104D24}"/>
              </a:ext>
            </a:extLst>
          </p:cNvPr>
          <p:cNvSpPr>
            <a:spLocks noGrp="1"/>
          </p:cNvSpPr>
          <p:nvPr>
            <p:ph type="title"/>
          </p:nvPr>
        </p:nvSpPr>
        <p:spPr>
          <a:xfrm>
            <a:off x="609600" y="36621"/>
            <a:ext cx="10750549" cy="659535"/>
          </a:xfrm>
        </p:spPr>
        <p:txBody>
          <a:bodyPr/>
          <a:lstStyle/>
          <a:p>
            <a:r>
              <a:rPr lang="en-US" dirty="0"/>
              <a:t>Newton’s universal law of gravitation</a:t>
            </a:r>
          </a:p>
        </p:txBody>
      </p:sp>
      <p:sp>
        <p:nvSpPr>
          <p:cNvPr id="4" name="Text Placeholder 3">
            <a:extLst>
              <a:ext uri="{FF2B5EF4-FFF2-40B4-BE49-F238E27FC236}">
                <a16:creationId xmlns:a16="http://schemas.microsoft.com/office/drawing/2014/main" id="{51FF5F49-E95E-412A-BE87-EB785744A856}"/>
              </a:ext>
            </a:extLst>
          </p:cNvPr>
          <p:cNvSpPr>
            <a:spLocks noGrp="1"/>
          </p:cNvSpPr>
          <p:nvPr>
            <p:ph type="body" sz="quarter" idx="14"/>
          </p:nvPr>
        </p:nvSpPr>
        <p:spPr>
          <a:xfrm>
            <a:off x="534100" y="1098426"/>
            <a:ext cx="7024381" cy="2567563"/>
          </a:xfrm>
        </p:spPr>
        <p:txBody>
          <a:bodyPr>
            <a:noAutofit/>
          </a:bodyPr>
          <a:lstStyle/>
          <a:p>
            <a:pPr marL="342900" indent="-342900">
              <a:buFont typeface="Arial" panose="020B0604020202020204" pitchFamily="34" charset="0"/>
              <a:buChar char="•"/>
            </a:pPr>
            <a:r>
              <a:rPr lang="en-US" dirty="0"/>
              <a:t>Newton’s laws of motion show that objects at rest will stay at rest and those in motion will continue moving uniformly in a straight line unless acted upon by a force. </a:t>
            </a:r>
          </a:p>
          <a:p>
            <a:pPr marL="342900" indent="-342900">
              <a:buFont typeface="Arial" panose="020B0604020202020204" pitchFamily="34" charset="0"/>
              <a:buChar char="•"/>
            </a:pPr>
            <a:r>
              <a:rPr lang="en-US" dirty="0"/>
              <a:t>Thus, it is the straight line that defines the most natural state of motion. </a:t>
            </a:r>
          </a:p>
          <a:p>
            <a:pPr marL="342900" indent="-342900">
              <a:buFont typeface="Arial" panose="020B0604020202020204" pitchFamily="34" charset="0"/>
              <a:buChar char="•"/>
            </a:pPr>
            <a:r>
              <a:rPr lang="en-US" dirty="0"/>
              <a:t>But the planets move in ellipses, not straight lines; therefore, some force must be bending their paths. </a:t>
            </a:r>
          </a:p>
        </p:txBody>
      </p:sp>
      <p:pic>
        <p:nvPicPr>
          <p:cNvPr id="1026" name="Picture 2" descr="The universal gravity equation with illustrations of the Moon and the Earth under the equation.">
            <a:extLst>
              <a:ext uri="{FF2B5EF4-FFF2-40B4-BE49-F238E27FC236}">
                <a16:creationId xmlns:a16="http://schemas.microsoft.com/office/drawing/2014/main" id="{A91EFCA4-5FF1-45B0-AB83-91D247049DB7}"/>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5364" t="42717" r="24728" b="5724"/>
          <a:stretch/>
        </p:blipFill>
        <p:spPr bwMode="auto">
          <a:xfrm>
            <a:off x="7478533" y="836090"/>
            <a:ext cx="4588362" cy="2567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017A73-388E-47B1-9551-A832F5D246C7}"/>
              </a:ext>
            </a:extLst>
          </p:cNvPr>
          <p:cNvSpPr txBox="1"/>
          <p:nvPr/>
        </p:nvSpPr>
        <p:spPr>
          <a:xfrm>
            <a:off x="534100" y="3665989"/>
            <a:ext cx="10920369" cy="2970044"/>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600"/>
              </a:spcAft>
              <a:buClr>
                <a:srgbClr val="6CB255"/>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That force, Newton proposed, was </a:t>
            </a:r>
            <a:r>
              <a:rPr kumimoji="0" lang="en-US" sz="2000" b="1" i="0" u="none" strike="noStrike" kern="1200" cap="none" spc="0" normalizeH="0" baseline="0" noProof="0" dirty="0">
                <a:ln>
                  <a:noFill/>
                </a:ln>
                <a:solidFill>
                  <a:srgbClr val="000000"/>
                </a:solidFill>
                <a:effectLst/>
                <a:uLnTx/>
                <a:uFillTx/>
                <a:latin typeface="Arial"/>
                <a:ea typeface="+mn-ea"/>
                <a:cs typeface="+mn-cs"/>
              </a:rPr>
              <a:t>gravity</a:t>
            </a:r>
            <a:r>
              <a:rPr kumimoji="0" lang="en-US" sz="2000" b="0" i="0" u="none" strike="noStrike" kern="1200" cap="none" spc="0" normalizeH="0" baseline="0" noProof="0" dirty="0">
                <a:ln>
                  <a:noFill/>
                </a:ln>
                <a:solidFill>
                  <a:srgbClr val="000000"/>
                </a:solidFill>
                <a:effectLst/>
                <a:uLnTx/>
                <a:uFillTx/>
                <a:latin typeface="Arial"/>
                <a:ea typeface="+mn-ea"/>
                <a:cs typeface="+mn-cs"/>
              </a:rPr>
              <a:t>.</a:t>
            </a:r>
          </a:p>
          <a:p>
            <a:pPr marL="342900" marR="0" lvl="0" indent="-342900" algn="l" defTabSz="914400" rtl="0" eaLnBrk="1" fontAlgn="auto" latinLnBrk="0" hangingPunct="1">
              <a:lnSpc>
                <a:spcPct val="100000"/>
              </a:lnSpc>
              <a:spcBef>
                <a:spcPct val="20000"/>
              </a:spcBef>
              <a:spcAft>
                <a:spcPts val="600"/>
              </a:spcAft>
              <a:buClr>
                <a:srgbClr val="6CB255"/>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If you drop something, it accelerates toward Earth as it falls. Newton’s insight was that Earth’s gravity might extend as far as the Moon and produce the force required to curve the Moon’s path from a straight line and keep it in its orbit. </a:t>
            </a:r>
          </a:p>
          <a:p>
            <a:pPr marL="342900" marR="0" lvl="0" indent="-342900" algn="l" defTabSz="914400" rtl="0" eaLnBrk="1" fontAlgn="auto" latinLnBrk="0" hangingPunct="1">
              <a:lnSpc>
                <a:spcPct val="100000"/>
              </a:lnSpc>
              <a:spcBef>
                <a:spcPct val="20000"/>
              </a:spcBef>
              <a:spcAft>
                <a:spcPts val="600"/>
              </a:spcAft>
              <a:buClr>
                <a:srgbClr val="6CB255"/>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He further hypothesized that gravity is not limited to Earth, but that there is a general force of attraction between all material bodies. </a:t>
            </a:r>
          </a:p>
          <a:p>
            <a:pPr marL="342900" marR="0" lvl="0" indent="-342900" algn="l" defTabSz="914400" rtl="0" eaLnBrk="1" fontAlgn="auto" latinLnBrk="0" hangingPunct="1">
              <a:lnSpc>
                <a:spcPct val="100000"/>
              </a:lnSpc>
              <a:spcBef>
                <a:spcPct val="20000"/>
              </a:spcBef>
              <a:spcAft>
                <a:spcPts val="600"/>
              </a:spcAft>
              <a:buClr>
                <a:srgbClr val="6CB255"/>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If so, the attractive force between the Sun and each of the planets could keep them in their orbits.</a:t>
            </a:r>
          </a:p>
        </p:txBody>
      </p:sp>
    </p:spTree>
    <p:extLst>
      <p:ext uri="{BB962C8B-B14F-4D97-AF65-F5344CB8AC3E}">
        <p14:creationId xmlns:p14="http://schemas.microsoft.com/office/powerpoint/2010/main" val="414620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66E51-920A-4450-A217-CF302F104D24}"/>
              </a:ext>
            </a:extLst>
          </p:cNvPr>
          <p:cNvSpPr>
            <a:spLocks noGrp="1"/>
          </p:cNvSpPr>
          <p:nvPr>
            <p:ph type="title"/>
          </p:nvPr>
        </p:nvSpPr>
        <p:spPr>
          <a:xfrm>
            <a:off x="609600" y="36621"/>
            <a:ext cx="10750549" cy="659535"/>
          </a:xfrm>
        </p:spPr>
        <p:txBody>
          <a:bodyPr/>
          <a:lstStyle/>
          <a:p>
            <a:r>
              <a:rPr lang="en-US" dirty="0">
                <a:solidFill>
                  <a:schemeClr val="bg1">
                    <a:lumMod val="75000"/>
                  </a:schemeClr>
                </a:solidFill>
              </a:rPr>
              <a:t>Newton’s universal law of gravitation</a:t>
            </a:r>
          </a:p>
        </p:txBody>
      </p:sp>
      <p:sp>
        <p:nvSpPr>
          <p:cNvPr id="4" name="Text Placeholder 3">
            <a:extLst>
              <a:ext uri="{FF2B5EF4-FFF2-40B4-BE49-F238E27FC236}">
                <a16:creationId xmlns:a16="http://schemas.microsoft.com/office/drawing/2014/main" id="{51FF5F49-E95E-412A-BE87-EB785744A856}"/>
              </a:ext>
            </a:extLst>
          </p:cNvPr>
          <p:cNvSpPr>
            <a:spLocks noGrp="1"/>
          </p:cNvSpPr>
          <p:nvPr>
            <p:ph type="body" sz="quarter" idx="14"/>
          </p:nvPr>
        </p:nvSpPr>
        <p:spPr>
          <a:xfrm>
            <a:off x="534098" y="882279"/>
            <a:ext cx="10826052" cy="1485383"/>
          </a:xfrm>
        </p:spPr>
        <p:txBody>
          <a:bodyPr>
            <a:noAutofit/>
          </a:bodyPr>
          <a:lstStyle/>
          <a:p>
            <a:pPr marL="342900" indent="-342900">
              <a:buFont typeface="Arial" panose="020B0604020202020204" pitchFamily="34" charset="0"/>
              <a:buChar char="•"/>
            </a:pPr>
            <a:r>
              <a:rPr lang="en-US" dirty="0"/>
              <a:t>The magnitude of the force of gravity must decrease with increasing distance between the Sun and a planet (or between any two objects) in proportion to the inverse square of their separation.</a:t>
            </a:r>
          </a:p>
          <a:p>
            <a:pPr marL="342900" indent="-342900">
              <a:buFont typeface="Arial" panose="020B0604020202020204" pitchFamily="34" charset="0"/>
              <a:buChar char="•"/>
            </a:pPr>
            <a:r>
              <a:rPr lang="en-US" dirty="0"/>
              <a:t>The gravitational attraction between two bodies must be proportional to their masses. The more mass an object has, the stronger the pull of its gravitational force.</a:t>
            </a:r>
          </a:p>
        </p:txBody>
      </p:sp>
      <p:pic>
        <p:nvPicPr>
          <p:cNvPr id="6" name="Picture 5">
            <a:extLst>
              <a:ext uri="{FF2B5EF4-FFF2-40B4-BE49-F238E27FC236}">
                <a16:creationId xmlns:a16="http://schemas.microsoft.com/office/drawing/2014/main" id="{57E1DF75-2514-4A09-9B64-C615EF23D25D}"/>
              </a:ext>
            </a:extLst>
          </p:cNvPr>
          <p:cNvPicPr>
            <a:picLocks noChangeAspect="1"/>
          </p:cNvPicPr>
          <p:nvPr/>
        </p:nvPicPr>
        <p:blipFill>
          <a:blip r:embed="rId2"/>
          <a:stretch>
            <a:fillRect/>
          </a:stretch>
        </p:blipFill>
        <p:spPr>
          <a:xfrm>
            <a:off x="1675307" y="2749056"/>
            <a:ext cx="3324225" cy="1057275"/>
          </a:xfrm>
          <a:prstGeom prst="rect">
            <a:avLst/>
          </a:prstGeom>
        </p:spPr>
      </p:pic>
      <p:sp>
        <p:nvSpPr>
          <p:cNvPr id="7" name="TextBox 6">
            <a:extLst>
              <a:ext uri="{FF2B5EF4-FFF2-40B4-BE49-F238E27FC236}">
                <a16:creationId xmlns:a16="http://schemas.microsoft.com/office/drawing/2014/main" id="{D7895572-A322-41AC-A6EB-B0BB804BF3B7}"/>
              </a:ext>
            </a:extLst>
          </p:cNvPr>
          <p:cNvSpPr txBox="1"/>
          <p:nvPr/>
        </p:nvSpPr>
        <p:spPr>
          <a:xfrm>
            <a:off x="1456186" y="3819387"/>
            <a:ext cx="6295241" cy="1631216"/>
          </a:xfrm>
          <a:prstGeom prst="rect">
            <a:avLst/>
          </a:prstGeom>
          <a:noFill/>
        </p:spPr>
        <p:txBody>
          <a:bodyPr wrap="square">
            <a:spAutoFit/>
          </a:bodyPr>
          <a:lstStyle/>
          <a:p>
            <a:r>
              <a:rPr lang="en-US" sz="2000" dirty="0"/>
              <a:t>where </a:t>
            </a:r>
            <a:r>
              <a:rPr lang="en-US" sz="2000" dirty="0" err="1"/>
              <a:t>F</a:t>
            </a:r>
            <a:r>
              <a:rPr lang="en-US" sz="2000" baseline="-25000" dirty="0" err="1"/>
              <a:t>gravity</a:t>
            </a:r>
            <a:r>
              <a:rPr lang="en-US" sz="2000" dirty="0"/>
              <a:t> is the gravitational force between two objects, M1 and M2 are the masses of the two objects, and R is their separation. G is a constant number known as the </a:t>
            </a:r>
            <a:r>
              <a:rPr lang="en-US" sz="2000" i="1" dirty="0"/>
              <a:t>universal gravitational constant </a:t>
            </a:r>
            <a:r>
              <a:rPr lang="en-US" sz="2000" dirty="0"/>
              <a:t>G = 6.674×10</a:t>
            </a:r>
            <a:r>
              <a:rPr lang="en-US" sz="2000" baseline="30000" dirty="0"/>
              <a:t>−11</a:t>
            </a:r>
            <a:r>
              <a:rPr lang="en-US" sz="2000" dirty="0"/>
              <a:t> m</a:t>
            </a:r>
            <a:r>
              <a:rPr lang="en-US" sz="2000" baseline="30000" dirty="0"/>
              <a:t>3</a:t>
            </a:r>
            <a:r>
              <a:rPr lang="en-US" sz="2000" dirty="0"/>
              <a:t>⋅kg</a:t>
            </a:r>
            <a:r>
              <a:rPr lang="en-US" sz="2000" baseline="30000" dirty="0"/>
              <a:t>−1</a:t>
            </a:r>
            <a:r>
              <a:rPr lang="en-US" sz="2000" dirty="0"/>
              <a:t>⋅s</a:t>
            </a:r>
            <a:r>
              <a:rPr lang="en-US" sz="2000" baseline="30000" dirty="0"/>
              <a:t>−2</a:t>
            </a:r>
          </a:p>
        </p:txBody>
      </p:sp>
      <p:sp>
        <p:nvSpPr>
          <p:cNvPr id="8" name="TextBox 7">
            <a:extLst>
              <a:ext uri="{FF2B5EF4-FFF2-40B4-BE49-F238E27FC236}">
                <a16:creationId xmlns:a16="http://schemas.microsoft.com/office/drawing/2014/main" id="{C42C3F16-6ABD-4238-99EB-8DC8CA637D5A}"/>
              </a:ext>
            </a:extLst>
          </p:cNvPr>
          <p:cNvSpPr txBox="1"/>
          <p:nvPr/>
        </p:nvSpPr>
        <p:spPr>
          <a:xfrm>
            <a:off x="779824" y="5558704"/>
            <a:ext cx="9712355" cy="707886"/>
          </a:xfrm>
          <a:prstGeom prst="rect">
            <a:avLst/>
          </a:prstGeom>
          <a:noFill/>
        </p:spPr>
        <p:txBody>
          <a:bodyPr wrap="square">
            <a:spAutoFit/>
          </a:bodyPr>
          <a:lstStyle/>
          <a:p>
            <a:pPr marL="342900" indent="-342900">
              <a:buClr>
                <a:srgbClr val="6CB255"/>
              </a:buClr>
              <a:buFont typeface="Arial" panose="020B0604020202020204" pitchFamily="34" charset="0"/>
              <a:buChar char="•"/>
            </a:pPr>
            <a:r>
              <a:rPr lang="en-US" sz="2000" dirty="0"/>
              <a:t>The force of gravity on the surface of the  Earth that gives us our sense of </a:t>
            </a:r>
            <a:r>
              <a:rPr lang="en-US" sz="2000" i="1" dirty="0"/>
              <a:t>weight</a:t>
            </a:r>
            <a:r>
              <a:rPr lang="en-US" sz="2000" dirty="0"/>
              <a:t>.</a:t>
            </a:r>
          </a:p>
          <a:p>
            <a:pPr marL="342900" indent="-342900">
              <a:buClr>
                <a:srgbClr val="6CB255"/>
              </a:buClr>
              <a:buFont typeface="Arial" panose="020B0604020202020204" pitchFamily="34" charset="0"/>
              <a:buChar char="•"/>
            </a:pPr>
            <a:r>
              <a:rPr lang="en-US" sz="2000" dirty="0"/>
              <a:t>Weight = mass x gravity (mg) where g = 9.8 m/s/s</a:t>
            </a:r>
          </a:p>
        </p:txBody>
      </p:sp>
      <p:pic>
        <p:nvPicPr>
          <p:cNvPr id="3" name="Picture 2">
            <a:extLst>
              <a:ext uri="{FF2B5EF4-FFF2-40B4-BE49-F238E27FC236}">
                <a16:creationId xmlns:a16="http://schemas.microsoft.com/office/drawing/2014/main" id="{2E2E2B39-7C05-4332-A774-C54FD976BA59}"/>
              </a:ext>
            </a:extLst>
          </p:cNvPr>
          <p:cNvPicPr>
            <a:picLocks noChangeAspect="1"/>
          </p:cNvPicPr>
          <p:nvPr/>
        </p:nvPicPr>
        <p:blipFill>
          <a:blip r:embed="rId3"/>
          <a:stretch>
            <a:fillRect/>
          </a:stretch>
        </p:blipFill>
        <p:spPr>
          <a:xfrm>
            <a:off x="7989812" y="2786906"/>
            <a:ext cx="4202188" cy="2352554"/>
          </a:xfrm>
          <a:prstGeom prst="rect">
            <a:avLst/>
          </a:prstGeom>
        </p:spPr>
      </p:pic>
    </p:spTree>
    <p:extLst>
      <p:ext uri="{BB962C8B-B14F-4D97-AF65-F5344CB8AC3E}">
        <p14:creationId xmlns:p14="http://schemas.microsoft.com/office/powerpoint/2010/main" val="54301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Placeholder 2" descr="Photograph of the International Space Station in orbit around the Earth."/>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250" b="3240"/>
          <a:stretch/>
        </p:blipFill>
        <p:spPr>
          <a:xfrm>
            <a:off x="218114" y="138418"/>
            <a:ext cx="11662154" cy="4639985"/>
          </a:xfrm>
        </p:spPr>
      </p:pic>
      <p:sp>
        <p:nvSpPr>
          <p:cNvPr id="7" name="Text Placeholder 6"/>
          <p:cNvSpPr>
            <a:spLocks noGrp="1"/>
          </p:cNvSpPr>
          <p:nvPr>
            <p:ph type="body" sz="quarter" idx="14"/>
          </p:nvPr>
        </p:nvSpPr>
        <p:spPr>
          <a:xfrm>
            <a:off x="1129719" y="4953038"/>
            <a:ext cx="10750549" cy="1699431"/>
          </a:xfrm>
        </p:spPr>
        <p:txBody>
          <a:bodyPr>
            <a:normAutofit/>
          </a:bodyPr>
          <a:lstStyle/>
          <a:p>
            <a:r>
              <a:rPr lang="en-US" sz="1600" b="1" dirty="0">
                <a:solidFill>
                  <a:srgbClr val="6CB255"/>
                </a:solidFill>
              </a:rPr>
              <a:t>International Space Station. </a:t>
            </a:r>
            <a:r>
              <a:rPr lang="en-US" sz="1600" dirty="0"/>
              <a:t>This space habitat and laboratory orbits Earth once every 90 minutes. (credit: modification of work by NASA)</a:t>
            </a:r>
          </a:p>
          <a:p>
            <a:pPr marL="285750" indent="-285750">
              <a:buFont typeface="Wingdings" panose="05000000000000000000" pitchFamily="2" charset="2"/>
              <a:buChar char="Ø"/>
            </a:pPr>
            <a:r>
              <a:rPr lang="en-US" sz="1600" dirty="0"/>
              <a:t>240 miles above the Earth’s Surface</a:t>
            </a:r>
          </a:p>
          <a:p>
            <a:pPr marL="285750" indent="-285750">
              <a:buFont typeface="Wingdings" panose="05000000000000000000" pitchFamily="2" charset="2"/>
              <a:buChar char="Ø"/>
            </a:pPr>
            <a:r>
              <a:rPr lang="en-US" sz="1600" dirty="0"/>
              <a:t>Speed: 17000 miles/hour</a:t>
            </a:r>
          </a:p>
          <a:p>
            <a:pPr marL="285750" indent="-285750">
              <a:buFont typeface="Wingdings" panose="05000000000000000000" pitchFamily="2" charset="2"/>
              <a:buChar char="Ø"/>
            </a:pPr>
            <a:r>
              <a:rPr lang="en-US" sz="1600" dirty="0"/>
              <a:t>Orbital period: 93 minutes</a:t>
            </a:r>
          </a:p>
        </p:txBody>
      </p:sp>
    </p:spTree>
    <p:extLst>
      <p:ext uri="{BB962C8B-B14F-4D97-AF65-F5344CB8AC3E}">
        <p14:creationId xmlns:p14="http://schemas.microsoft.com/office/powerpoint/2010/main" val="103999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70F784-D21F-4850-B7AC-3A9A5971205B}"/>
              </a:ext>
            </a:extLst>
          </p:cNvPr>
          <p:cNvSpPr txBox="1"/>
          <p:nvPr/>
        </p:nvSpPr>
        <p:spPr>
          <a:xfrm>
            <a:off x="5001367" y="3592088"/>
            <a:ext cx="6432827" cy="3170099"/>
          </a:xfrm>
          <a:prstGeom prst="rect">
            <a:avLst/>
          </a:prstGeom>
          <a:noFill/>
        </p:spPr>
        <p:txBody>
          <a:bodyPr wrap="square">
            <a:spAutoFit/>
          </a:bodyPr>
          <a:lstStyle/>
          <a:p>
            <a:pPr algn="l"/>
            <a:r>
              <a:rPr lang="en-US" sz="2000" b="0" i="0" dirty="0">
                <a:solidFill>
                  <a:srgbClr val="555555"/>
                </a:solidFill>
                <a:effectLst/>
                <a:latin typeface="Neue Helvetica W01"/>
              </a:rPr>
              <a:t>By the end of this section, you will be able to:</a:t>
            </a:r>
          </a:p>
          <a:p>
            <a:pPr algn="l">
              <a:buFont typeface="Arial" panose="020B0604020202020204" pitchFamily="34" charset="0"/>
              <a:buChar char="•"/>
            </a:pPr>
            <a:r>
              <a:rPr lang="en-US" sz="2000" b="0" i="0" dirty="0">
                <a:solidFill>
                  <a:srgbClr val="424242"/>
                </a:solidFill>
                <a:effectLst/>
                <a:latin typeface="Neue Helvetica W01"/>
              </a:rPr>
              <a:t> Compare the orbital characteristics of the planets in the  </a:t>
            </a:r>
            <a:br>
              <a:rPr lang="en-US" sz="2000" b="0" i="0" dirty="0">
                <a:solidFill>
                  <a:srgbClr val="424242"/>
                </a:solidFill>
                <a:effectLst/>
                <a:latin typeface="Neue Helvetica W01"/>
              </a:rPr>
            </a:br>
            <a:r>
              <a:rPr lang="en-US" sz="2000" b="0" i="0" dirty="0">
                <a:solidFill>
                  <a:srgbClr val="424242"/>
                </a:solidFill>
                <a:effectLst/>
                <a:latin typeface="Neue Helvetica W01"/>
              </a:rPr>
              <a:t>   Solar System</a:t>
            </a:r>
          </a:p>
          <a:p>
            <a:pPr algn="l">
              <a:buFont typeface="Arial" panose="020B0604020202020204" pitchFamily="34" charset="0"/>
              <a:buChar char="•"/>
            </a:pPr>
            <a:r>
              <a:rPr lang="en-US" sz="2000" b="0" i="0" dirty="0">
                <a:solidFill>
                  <a:srgbClr val="424242"/>
                </a:solidFill>
                <a:effectLst/>
                <a:latin typeface="Neue Helvetica W01"/>
              </a:rPr>
              <a:t> Compare the orbital characteristics of asteroids and </a:t>
            </a:r>
            <a:br>
              <a:rPr lang="en-US" sz="2000" b="0" i="0" dirty="0">
                <a:solidFill>
                  <a:srgbClr val="424242"/>
                </a:solidFill>
                <a:effectLst/>
                <a:latin typeface="Neue Helvetica W01"/>
              </a:rPr>
            </a:br>
            <a:r>
              <a:rPr lang="en-US" sz="2000" b="0" i="0" dirty="0">
                <a:solidFill>
                  <a:srgbClr val="424242"/>
                </a:solidFill>
                <a:effectLst/>
                <a:latin typeface="Neue Helvetica W01"/>
              </a:rPr>
              <a:t>   comets in the Solar System</a:t>
            </a:r>
          </a:p>
          <a:p>
            <a:pPr algn="l">
              <a:buFont typeface="Arial" panose="020B0604020202020204" pitchFamily="34" charset="0"/>
              <a:buChar char="•"/>
            </a:pPr>
            <a:r>
              <a:rPr lang="en-US" sz="2000" b="0" i="0" dirty="0">
                <a:solidFill>
                  <a:srgbClr val="424242"/>
                </a:solidFill>
                <a:effectLst/>
                <a:latin typeface="Neue Helvetica W01"/>
              </a:rPr>
              <a:t> Explain how an object (such as a satellite) can be put into      </a:t>
            </a:r>
            <a:br>
              <a:rPr lang="en-US" sz="2000" b="0" i="0" dirty="0">
                <a:solidFill>
                  <a:srgbClr val="424242"/>
                </a:solidFill>
                <a:effectLst/>
                <a:latin typeface="Neue Helvetica W01"/>
              </a:rPr>
            </a:br>
            <a:r>
              <a:rPr lang="en-US" sz="2000" b="0" i="0" dirty="0">
                <a:solidFill>
                  <a:srgbClr val="424242"/>
                </a:solidFill>
                <a:effectLst/>
                <a:latin typeface="Neue Helvetica W01"/>
              </a:rPr>
              <a:t>   orbit around Earth</a:t>
            </a:r>
          </a:p>
          <a:p>
            <a:pPr algn="l">
              <a:buFont typeface="Arial" panose="020B0604020202020204" pitchFamily="34" charset="0"/>
              <a:buChar char="•"/>
            </a:pPr>
            <a:r>
              <a:rPr lang="en-US" sz="2000" b="0" i="0" dirty="0">
                <a:solidFill>
                  <a:srgbClr val="424242"/>
                </a:solidFill>
                <a:effectLst/>
                <a:latin typeface="Neue Helvetica W01"/>
              </a:rPr>
              <a:t> Explain how an object (such as a planetary probe) can   </a:t>
            </a:r>
            <a:br>
              <a:rPr lang="en-US" sz="2000" b="0" i="0" dirty="0">
                <a:solidFill>
                  <a:srgbClr val="424242"/>
                </a:solidFill>
                <a:effectLst/>
                <a:latin typeface="Neue Helvetica W01"/>
              </a:rPr>
            </a:br>
            <a:r>
              <a:rPr lang="en-US" sz="2000" b="0" i="0" dirty="0">
                <a:solidFill>
                  <a:srgbClr val="424242"/>
                </a:solidFill>
                <a:effectLst/>
                <a:latin typeface="Neue Helvetica W01"/>
              </a:rPr>
              <a:t>   escape from orbit</a:t>
            </a:r>
          </a:p>
          <a:p>
            <a:pPr algn="l"/>
            <a:endParaRPr lang="en-US" sz="2000" b="0" i="0" dirty="0">
              <a:solidFill>
                <a:srgbClr val="424242"/>
              </a:solidFill>
              <a:effectLst/>
              <a:latin typeface="Neue Helvetica W01"/>
            </a:endParaRPr>
          </a:p>
        </p:txBody>
      </p:sp>
      <p:sp>
        <p:nvSpPr>
          <p:cNvPr id="6" name="TextBox 5">
            <a:extLst>
              <a:ext uri="{FF2B5EF4-FFF2-40B4-BE49-F238E27FC236}">
                <a16:creationId xmlns:a16="http://schemas.microsoft.com/office/drawing/2014/main" id="{19FCB643-212B-4F5C-B02C-A50450444334}"/>
              </a:ext>
            </a:extLst>
          </p:cNvPr>
          <p:cNvSpPr txBox="1"/>
          <p:nvPr/>
        </p:nvSpPr>
        <p:spPr>
          <a:xfrm>
            <a:off x="5001367" y="1203810"/>
            <a:ext cx="6934896" cy="1754326"/>
          </a:xfrm>
          <a:prstGeom prst="rect">
            <a:avLst/>
          </a:prstGeom>
          <a:noFill/>
        </p:spPr>
        <p:txBody>
          <a:bodyPr wrap="square">
            <a:spAutoFit/>
          </a:bodyPr>
          <a:lstStyle/>
          <a:p>
            <a:r>
              <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rPr>
              <a:t>3.1 The Laws of Planetary Motion</a:t>
            </a:r>
          </a:p>
          <a:p>
            <a:r>
              <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rPr>
              <a:t>3.2 Newton’s Great Synthesis</a:t>
            </a:r>
          </a:p>
          <a:p>
            <a:r>
              <a:rPr kumimoji="0" lang="en-US" sz="2000" b="1" i="0" u="none" strike="noStrike" kern="1200" cap="none" spc="0" normalizeH="0" baseline="0" noProof="0" dirty="0">
                <a:ln>
                  <a:noFill/>
                </a:ln>
                <a:solidFill>
                  <a:schemeClr val="bg1">
                    <a:lumMod val="75000"/>
                  </a:schemeClr>
                </a:solidFill>
                <a:effectLst/>
                <a:uLnTx/>
                <a:uFillTx/>
                <a:latin typeface="Arial"/>
                <a:ea typeface="+mn-ea"/>
                <a:cs typeface="+mn-cs"/>
              </a:rPr>
              <a:t>3.3 Newton’s Universal Law of Gravitation</a:t>
            </a:r>
          </a:p>
          <a:p>
            <a:r>
              <a:rPr kumimoji="0" lang="en-US" sz="2400" b="1" i="0" u="none" strike="noStrike" kern="1200" cap="none" spc="0" normalizeH="0" baseline="0" noProof="0" dirty="0">
                <a:ln>
                  <a:noFill/>
                </a:ln>
                <a:solidFill>
                  <a:srgbClr val="6CB255"/>
                </a:solidFill>
                <a:effectLst/>
                <a:uLnTx/>
                <a:uFillTx/>
                <a:latin typeface="Arial"/>
                <a:ea typeface="+mn-ea"/>
                <a:cs typeface="+mn-cs"/>
              </a:rPr>
              <a:t>3.4 Orbits in the Solar System</a:t>
            </a:r>
          </a:p>
          <a:p>
            <a:r>
              <a:rPr lang="en-US" sz="2400" b="1" dirty="0">
                <a:solidFill>
                  <a:srgbClr val="6CB255"/>
                </a:solidFill>
                <a:latin typeface="Arial"/>
              </a:rPr>
              <a:t>3.5 Satellite Motion</a:t>
            </a:r>
            <a:endParaRPr kumimoji="0" lang="en-US" sz="2400" b="1" i="0" u="none" strike="noStrike" kern="1200" cap="none" spc="0" normalizeH="0" baseline="0" noProof="0" dirty="0">
              <a:ln>
                <a:noFill/>
              </a:ln>
              <a:solidFill>
                <a:srgbClr val="6CB255"/>
              </a:solidFill>
              <a:effectLst/>
              <a:uLnTx/>
              <a:uFillTx/>
              <a:latin typeface="Arial"/>
              <a:ea typeface="+mn-ea"/>
              <a:cs typeface="+mn-cs"/>
            </a:endParaRPr>
          </a:p>
        </p:txBody>
      </p:sp>
      <p:sp>
        <p:nvSpPr>
          <p:cNvPr id="7" name="Title 1">
            <a:extLst>
              <a:ext uri="{FF2B5EF4-FFF2-40B4-BE49-F238E27FC236}">
                <a16:creationId xmlns:a16="http://schemas.microsoft.com/office/drawing/2014/main" id="{CE3FDA00-3618-4A07-B025-BB8FEFCF6F37}"/>
              </a:ext>
            </a:extLst>
          </p:cNvPr>
          <p:cNvSpPr txBox="1">
            <a:spLocks/>
          </p:cNvSpPr>
          <p:nvPr/>
        </p:nvSpPr>
        <p:spPr>
          <a:xfrm>
            <a:off x="4553526" y="20935"/>
            <a:ext cx="6557819" cy="1091696"/>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endParaRPr lang="en-US" sz="1800" cap="none" dirty="0">
              <a:solidFill>
                <a:schemeClr val="bg1">
                  <a:lumMod val="75000"/>
                </a:schemeClr>
              </a:solidFill>
              <a:latin typeface="+mn-lt"/>
            </a:endParaRPr>
          </a:p>
          <a:p>
            <a:pPr algn="ctr"/>
            <a:r>
              <a:rPr lang="en-US" sz="2800" b="1" cap="none" dirty="0">
                <a:solidFill>
                  <a:schemeClr val="bg1">
                    <a:lumMod val="75000"/>
                  </a:schemeClr>
                </a:solidFill>
                <a:latin typeface="+mn-lt"/>
              </a:rPr>
              <a:t>Chapter 3: ORBITS AND GRAVITY</a:t>
            </a:r>
          </a:p>
          <a:p>
            <a:pPr algn="ctr"/>
            <a:r>
              <a:rPr lang="en-US" sz="2000" b="1" cap="none" dirty="0">
                <a:solidFill>
                  <a:schemeClr val="bg1">
                    <a:lumMod val="75000"/>
                  </a:schemeClr>
                </a:solidFill>
                <a:latin typeface="+mn-lt"/>
              </a:rPr>
              <a:t> </a:t>
            </a:r>
          </a:p>
          <a:p>
            <a:pPr algn="ctr"/>
            <a:endParaRPr lang="en-US" sz="2000" b="1" cap="none" dirty="0">
              <a:solidFill>
                <a:schemeClr val="bg1">
                  <a:lumMod val="75000"/>
                </a:schemeClr>
              </a:solidFill>
              <a:latin typeface="+mn-lt"/>
            </a:endParaRPr>
          </a:p>
        </p:txBody>
      </p:sp>
      <p:pic>
        <p:nvPicPr>
          <p:cNvPr id="3074" name="Picture 2" descr="Space Science Animation GIF by European Space Agency - ESA">
            <a:extLst>
              <a:ext uri="{FF2B5EF4-FFF2-40B4-BE49-F238E27FC236}">
                <a16:creationId xmlns:a16="http://schemas.microsoft.com/office/drawing/2014/main" id="{7674989D-6CB0-4118-9FEF-B1D3EF866AC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011" y="3756424"/>
            <a:ext cx="45720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168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58598" y="107320"/>
            <a:ext cx="4734187" cy="659535"/>
          </a:xfrm>
        </p:spPr>
        <p:txBody>
          <a:bodyPr/>
          <a:lstStyle/>
          <a:p>
            <a:r>
              <a:rPr lang="en-US" sz="2400" b="1" dirty="0">
                <a:solidFill>
                  <a:srgbClr val="6CB255"/>
                </a:solidFill>
              </a:rPr>
              <a:t>Solar System Orbits</a:t>
            </a:r>
            <a:endParaRPr lang="en-US" dirty="0"/>
          </a:p>
        </p:txBody>
      </p:sp>
      <p:pic>
        <p:nvPicPr>
          <p:cNvPr id="2" name="Picture Placeholder 1" descr="Solar System Orbits. At the center of this illustration is the Sun, with the orbits of the inner planets drawn as black circles. The elliptical orbits of the comets Halley, Kopff, and Encke are shown in red. Encke’s orbit extends across the orbits of Mercury, Venus, Earth and Mars, while the orbits of Kopff and Halley extend beyond the orbit of Jupiter. The circular orbits of the asteroids Ceres, Pallas, Vesta, and Hygeia are shown in blue, and fall mostly between the orbits of Earth and Jupiter."/>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138" r="361"/>
          <a:stretch/>
        </p:blipFill>
        <p:spPr>
          <a:xfrm>
            <a:off x="7449424" y="107320"/>
            <a:ext cx="4647501" cy="4558086"/>
          </a:xfrm>
        </p:spPr>
      </p:pic>
      <p:sp>
        <p:nvSpPr>
          <p:cNvPr id="7" name="Text Placeholder 6"/>
          <p:cNvSpPr>
            <a:spLocks noGrp="1"/>
          </p:cNvSpPr>
          <p:nvPr>
            <p:ph type="body" sz="quarter" idx="14"/>
          </p:nvPr>
        </p:nvSpPr>
        <p:spPr>
          <a:xfrm>
            <a:off x="7768205" y="4708909"/>
            <a:ext cx="4237896" cy="1907764"/>
          </a:xfrm>
        </p:spPr>
        <p:txBody>
          <a:bodyPr>
            <a:noAutofit/>
          </a:bodyPr>
          <a:lstStyle/>
          <a:p>
            <a:r>
              <a:rPr lang="en-US" sz="1600" dirty="0"/>
              <a:t>We see the orbits of typical comets and asteroids compared with those of the planets Mercury, Venus, Earth, Mars, and Jupiter (black circles). Shown in red are three comets: Halley, Kopff, and Encke. In blue are the four largest asteroids: Ceres, Pallas, Vesta, and Hygeia.</a:t>
            </a:r>
          </a:p>
        </p:txBody>
      </p:sp>
      <p:pic>
        <p:nvPicPr>
          <p:cNvPr id="4" name="Picture 3">
            <a:extLst>
              <a:ext uri="{FF2B5EF4-FFF2-40B4-BE49-F238E27FC236}">
                <a16:creationId xmlns:a16="http://schemas.microsoft.com/office/drawing/2014/main" id="{7D4E7702-9645-46D4-86D1-76E8759261D2}"/>
              </a:ext>
            </a:extLst>
          </p:cNvPr>
          <p:cNvPicPr>
            <a:picLocks noChangeAspect="1"/>
          </p:cNvPicPr>
          <p:nvPr/>
        </p:nvPicPr>
        <p:blipFill>
          <a:blip r:embed="rId3"/>
          <a:stretch>
            <a:fillRect/>
          </a:stretch>
        </p:blipFill>
        <p:spPr>
          <a:xfrm>
            <a:off x="95075" y="3321679"/>
            <a:ext cx="6102851" cy="3429001"/>
          </a:xfrm>
          <a:prstGeom prst="rect">
            <a:avLst/>
          </a:prstGeom>
        </p:spPr>
      </p:pic>
      <p:sp>
        <p:nvSpPr>
          <p:cNvPr id="8" name="TextBox 7">
            <a:extLst>
              <a:ext uri="{FF2B5EF4-FFF2-40B4-BE49-F238E27FC236}">
                <a16:creationId xmlns:a16="http://schemas.microsoft.com/office/drawing/2014/main" id="{9D5A16C7-D0C6-4656-9631-275B4329451E}"/>
              </a:ext>
            </a:extLst>
          </p:cNvPr>
          <p:cNvSpPr txBox="1"/>
          <p:nvPr/>
        </p:nvSpPr>
        <p:spPr>
          <a:xfrm>
            <a:off x="371352" y="1082318"/>
            <a:ext cx="6541175" cy="2031325"/>
          </a:xfrm>
          <a:prstGeom prst="rect">
            <a:avLst/>
          </a:prstGeom>
          <a:noFill/>
        </p:spPr>
        <p:txBody>
          <a:bodyPr wrap="square">
            <a:spAutoFit/>
          </a:bodyPr>
          <a:lstStyle/>
          <a:p>
            <a:r>
              <a:rPr lang="en-US" dirty="0"/>
              <a:t>Mercury has orbital period of 88 Earth-days (speed 48 km/s).</a:t>
            </a:r>
          </a:p>
          <a:p>
            <a:r>
              <a:rPr lang="en-US" dirty="0"/>
              <a:t>Mercury has the most eccentric orbit.</a:t>
            </a:r>
          </a:p>
          <a:p>
            <a:r>
              <a:rPr lang="en-US" dirty="0"/>
              <a:t>Neptune has orbital period of 165 years (speed: 5 km/s).</a:t>
            </a:r>
          </a:p>
          <a:p>
            <a:r>
              <a:rPr lang="en-US" dirty="0"/>
              <a:t>Mars has second highest eccentricity, which allowed Brahe and Kepler to predict an eccentric orbit.</a:t>
            </a:r>
          </a:p>
          <a:p>
            <a:endParaRPr lang="en-US" dirty="0"/>
          </a:p>
          <a:p>
            <a:r>
              <a:rPr lang="en-US" dirty="0"/>
              <a:t>Pluto’s orbit is inclined at 17 degrees, Mercury: 7 degrees</a:t>
            </a:r>
          </a:p>
        </p:txBody>
      </p:sp>
    </p:spTree>
    <p:extLst>
      <p:ext uri="{BB962C8B-B14F-4D97-AF65-F5344CB8AC3E}">
        <p14:creationId xmlns:p14="http://schemas.microsoft.com/office/powerpoint/2010/main" val="3807074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83098" y="188101"/>
            <a:ext cx="6143537" cy="659535"/>
          </a:xfrm>
        </p:spPr>
        <p:txBody>
          <a:bodyPr/>
          <a:lstStyle/>
          <a:p>
            <a:r>
              <a:rPr lang="en-US" dirty="0"/>
              <a:t>Firing a Bullet into Orbit</a:t>
            </a:r>
          </a:p>
        </p:txBody>
      </p:sp>
      <p:pic>
        <p:nvPicPr>
          <p:cNvPr id="2" name="Picture Placeholder 1" descr="Firing a Bullet into Orbit. In panel (a), at left, a figure is drawn at the “top” of the Earth and is pointing a pistol to the left. The first bullet is fired with velocity Va (illustrated with a short arrow at top) and travels only about 1/8 of the way around the globe before hitting the ground. The second bullet is fired with velocity Vb (illustrated with a longer arrow at top) and travels about 1/4 of the way around the globe before hitting the ground. Finally, the final bullet is fired with velocity Vc (illustrated with a long arrow at top) and travels all the way around the globe, striking the unfortunate marksman in the back. Panel (b), at right, shown a similar illustration by Isaac Newton."/>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139" r="121"/>
          <a:stretch/>
        </p:blipFill>
        <p:spPr>
          <a:xfrm>
            <a:off x="5662568" y="90541"/>
            <a:ext cx="6467912" cy="3500071"/>
          </a:xfrm>
        </p:spPr>
      </p:pic>
      <p:sp>
        <p:nvSpPr>
          <p:cNvPr id="7" name="Text Placeholder 6"/>
          <p:cNvSpPr>
            <a:spLocks noGrp="1"/>
          </p:cNvSpPr>
          <p:nvPr>
            <p:ph type="body" sz="quarter" idx="14"/>
          </p:nvPr>
        </p:nvSpPr>
        <p:spPr>
          <a:xfrm>
            <a:off x="5855516" y="3795718"/>
            <a:ext cx="6090407" cy="2705750"/>
          </a:xfrm>
        </p:spPr>
        <p:txBody>
          <a:bodyPr>
            <a:noAutofit/>
          </a:bodyPr>
          <a:lstStyle/>
          <a:p>
            <a:r>
              <a:rPr lang="en-US" b="1" dirty="0">
                <a:solidFill>
                  <a:srgbClr val="6CB255"/>
                </a:solidFill>
              </a:rPr>
              <a:t>Firing a Bullet into Orbit.</a:t>
            </a:r>
          </a:p>
          <a:p>
            <a:pPr marL="342900" indent="-342900">
              <a:buAutoNum type="alphaLcParenBoth"/>
            </a:pPr>
            <a:r>
              <a:rPr lang="en-US" dirty="0"/>
              <a:t>For paths </a:t>
            </a:r>
            <a:r>
              <a:rPr lang="en-US" i="1" dirty="0"/>
              <a:t>a</a:t>
            </a:r>
            <a:r>
              <a:rPr lang="en-US" dirty="0"/>
              <a:t> and </a:t>
            </a:r>
            <a:r>
              <a:rPr lang="en-US" i="1" dirty="0"/>
              <a:t>b</a:t>
            </a:r>
            <a:r>
              <a:rPr lang="en-US" dirty="0"/>
              <a:t>, the velocity is not enough to prevent gravity from pulling the bullet back to Earth; in case </a:t>
            </a:r>
            <a:r>
              <a:rPr lang="en-US" i="1" dirty="0"/>
              <a:t>c</a:t>
            </a:r>
            <a:r>
              <a:rPr lang="en-US" dirty="0"/>
              <a:t>, the velocity allows the bullet to fall completely around Earth.</a:t>
            </a:r>
          </a:p>
          <a:p>
            <a:pPr marL="342900" indent="-342900">
              <a:buAutoNum type="alphaLcParenBoth"/>
            </a:pPr>
            <a:r>
              <a:rPr lang="en-US" dirty="0"/>
              <a:t>This diagram by Newton in his </a:t>
            </a:r>
            <a:r>
              <a:rPr lang="en-US" i="1" dirty="0"/>
              <a:t>De Mundi Systemate</a:t>
            </a:r>
            <a:r>
              <a:rPr lang="en-US" dirty="0"/>
              <a:t>, 1731 edition, illustrates the same concept shown in </a:t>
            </a:r>
            <a:r>
              <a:rPr lang="en-US" dirty="0">
                <a:solidFill>
                  <a:srgbClr val="6CB255"/>
                </a:solidFill>
              </a:rPr>
              <a:t>(a)</a:t>
            </a:r>
            <a:r>
              <a:rPr lang="en-US" dirty="0"/>
              <a:t>.</a:t>
            </a:r>
          </a:p>
          <a:p>
            <a:pPr marL="342900" indent="-342900">
              <a:buAutoNum type="alphaLcParenBoth"/>
            </a:pPr>
            <a:endParaRPr lang="en-US" dirty="0"/>
          </a:p>
        </p:txBody>
      </p:sp>
      <p:sp>
        <p:nvSpPr>
          <p:cNvPr id="9" name="TextBox 8">
            <a:extLst>
              <a:ext uri="{FF2B5EF4-FFF2-40B4-BE49-F238E27FC236}">
                <a16:creationId xmlns:a16="http://schemas.microsoft.com/office/drawing/2014/main" id="{54527866-E908-4260-ACB9-96D6C3556BAB}"/>
              </a:ext>
            </a:extLst>
          </p:cNvPr>
          <p:cNvSpPr txBox="1"/>
          <p:nvPr/>
        </p:nvSpPr>
        <p:spPr>
          <a:xfrm>
            <a:off x="312490" y="1186737"/>
            <a:ext cx="5241022" cy="5078313"/>
          </a:xfrm>
          <a:prstGeom prst="rect">
            <a:avLst/>
          </a:prstGeom>
          <a:noFill/>
        </p:spPr>
        <p:txBody>
          <a:bodyPr wrap="square">
            <a:spAutoFit/>
          </a:bodyPr>
          <a:lstStyle/>
          <a:p>
            <a:pPr marL="285750" indent="-285750">
              <a:buClr>
                <a:srgbClr val="6CB255"/>
              </a:buClr>
              <a:buFont typeface="Arial" panose="020B0604020202020204" pitchFamily="34" charset="0"/>
              <a:buChar char="•"/>
            </a:pPr>
            <a:r>
              <a:rPr lang="en-US" dirty="0"/>
              <a:t>Newton’s universal law of gravitation and Kepler’s laws describe the motions of Earth satellites and interplanetary spacecraft as well as the planets.</a:t>
            </a:r>
          </a:p>
          <a:p>
            <a:pPr marL="285750" indent="-285750">
              <a:buClr>
                <a:srgbClr val="6CB255"/>
              </a:buClr>
              <a:buFont typeface="Arial" panose="020B0604020202020204" pitchFamily="34" charset="0"/>
              <a:buChar char="•"/>
            </a:pPr>
            <a:endParaRPr lang="en-US" dirty="0"/>
          </a:p>
          <a:p>
            <a:pPr marL="285750" indent="-285750">
              <a:buClr>
                <a:srgbClr val="6CB255"/>
              </a:buClr>
              <a:buFont typeface="Arial" panose="020B0604020202020204" pitchFamily="34" charset="0"/>
              <a:buChar char="•"/>
            </a:pPr>
            <a:r>
              <a:rPr lang="en-US" dirty="0"/>
              <a:t>Once an artificial satellite is in orbit (Sputnik from Russia was the first one), its behavior is no different from that of a natural satellite, such as our Moon.</a:t>
            </a:r>
          </a:p>
          <a:p>
            <a:pPr marL="285750" indent="-285750">
              <a:buClr>
                <a:srgbClr val="6CB255"/>
              </a:buClr>
              <a:buFont typeface="Arial" panose="020B0604020202020204" pitchFamily="34" charset="0"/>
              <a:buChar char="•"/>
            </a:pPr>
            <a:endParaRPr lang="en-US" dirty="0"/>
          </a:p>
          <a:p>
            <a:pPr marL="285750" indent="-285750">
              <a:buClr>
                <a:srgbClr val="6CB255"/>
              </a:buClr>
              <a:buFont typeface="Arial" panose="020B0604020202020204" pitchFamily="34" charset="0"/>
              <a:buChar char="•"/>
            </a:pPr>
            <a:r>
              <a:rPr lang="en-US" dirty="0"/>
              <a:t>If our bullet is given a high enough muzzle velocity, </a:t>
            </a:r>
            <a:r>
              <a:rPr lang="en-US" dirty="0" err="1"/>
              <a:t>vc</a:t>
            </a:r>
            <a:r>
              <a:rPr lang="en-US" dirty="0"/>
              <a:t>, the curved surface of Earth causes the ground to remain the same distance from the bullet so that the bullet falls around Earth in a complete circle. The speed needed to do this—called the circular satellite velocity—is about 8 kilometers per second, or about 17,500 miles per hour.</a:t>
            </a:r>
          </a:p>
        </p:txBody>
      </p:sp>
    </p:spTree>
    <p:extLst>
      <p:ext uri="{BB962C8B-B14F-4D97-AF65-F5344CB8AC3E}">
        <p14:creationId xmlns:p14="http://schemas.microsoft.com/office/powerpoint/2010/main" val="193999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31364" y="176169"/>
            <a:ext cx="5036191" cy="659535"/>
          </a:xfrm>
        </p:spPr>
        <p:txBody>
          <a:bodyPr/>
          <a:lstStyle/>
          <a:p>
            <a:r>
              <a:rPr lang="en-US" sz="2400" b="1" dirty="0">
                <a:solidFill>
                  <a:srgbClr val="6CB255"/>
                </a:solidFill>
              </a:rPr>
              <a:t>Astronauts in Free Fall</a:t>
            </a:r>
            <a:endParaRPr lang="en-US" dirty="0"/>
          </a:p>
        </p:txBody>
      </p:sp>
      <p:pic>
        <p:nvPicPr>
          <p:cNvPr id="2" name="Picture Placeholder 1" descr="Photograph of four astronauts in free fall."/>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1098" r="2752"/>
          <a:stretch/>
        </p:blipFill>
        <p:spPr>
          <a:xfrm>
            <a:off x="6005063" y="124097"/>
            <a:ext cx="6027547" cy="3810340"/>
          </a:xfrm>
        </p:spPr>
      </p:pic>
      <p:sp>
        <p:nvSpPr>
          <p:cNvPr id="7" name="Text Placeholder 6"/>
          <p:cNvSpPr>
            <a:spLocks noGrp="1"/>
          </p:cNvSpPr>
          <p:nvPr>
            <p:ph type="body" sz="quarter" idx="14"/>
          </p:nvPr>
        </p:nvSpPr>
        <p:spPr>
          <a:xfrm>
            <a:off x="6014906" y="4051667"/>
            <a:ext cx="6326755" cy="2169215"/>
          </a:xfrm>
        </p:spPr>
        <p:txBody>
          <a:bodyPr>
            <a:noAutofit/>
          </a:bodyPr>
          <a:lstStyle/>
          <a:p>
            <a:r>
              <a:rPr lang="en-US" sz="1600" dirty="0"/>
              <a:t>While in space, astronauts are falling freely, so they experience “weightlessness.” Clockwise from top left: Tracy Caldwell Dyson (NASA), Naoko Yamzaki (JAXA), Dorothy Metcalf-Lindenburger (NASA), and Stephanie Wilson (NASA). (credit: NASA)</a:t>
            </a:r>
          </a:p>
        </p:txBody>
      </p:sp>
      <p:pic>
        <p:nvPicPr>
          <p:cNvPr id="6" name="Picture 2" descr="international space station trees GIF by NASA">
            <a:extLst>
              <a:ext uri="{FF2B5EF4-FFF2-40B4-BE49-F238E27FC236}">
                <a16:creationId xmlns:a16="http://schemas.microsoft.com/office/drawing/2014/main" id="{5944EF56-BC1A-4B18-A615-5DCAF3F9978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0455" y="3724712"/>
            <a:ext cx="5257100" cy="29571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pace Science Animation GIF by European Space Agency - ESA">
            <a:extLst>
              <a:ext uri="{FF2B5EF4-FFF2-40B4-BE49-F238E27FC236}">
                <a16:creationId xmlns:a16="http://schemas.microsoft.com/office/drawing/2014/main" id="{AE9A7695-66E4-4EBD-9D7A-31E2FE0014FF}"/>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9390" y="1568740"/>
            <a:ext cx="3598475" cy="199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04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492154" y="23213"/>
            <a:ext cx="10750549" cy="659535"/>
          </a:xfrm>
        </p:spPr>
        <p:txBody>
          <a:bodyPr>
            <a:normAutofit/>
          </a:bodyPr>
          <a:lstStyle/>
          <a:p>
            <a:r>
              <a:rPr lang="en-US" sz="2400" b="1" dirty="0">
                <a:solidFill>
                  <a:srgbClr val="6CB255"/>
                </a:solidFill>
              </a:rPr>
              <a:t>Satellites in Earth Orbit</a:t>
            </a:r>
            <a:endParaRPr lang="en-US" dirty="0"/>
          </a:p>
        </p:txBody>
      </p:sp>
      <p:pic>
        <p:nvPicPr>
          <p:cNvPr id="3" name="Picture Placeholder 2" descr="Satellites in Earth Orbit. The thousands of objects orbiting the Earth are represented as white dots surrounding the planet in this illustration. Most of the objects are in low Earth orbit, roughly between about 100 to 1000 miles."/>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945" b="160"/>
          <a:stretch/>
        </p:blipFill>
        <p:spPr>
          <a:xfrm>
            <a:off x="6837028" y="81936"/>
            <a:ext cx="5216496" cy="5158829"/>
          </a:xfrm>
        </p:spPr>
      </p:pic>
      <p:sp>
        <p:nvSpPr>
          <p:cNvPr id="14" name="Text Placeholder 13"/>
          <p:cNvSpPr>
            <a:spLocks noGrp="1"/>
          </p:cNvSpPr>
          <p:nvPr>
            <p:ph type="body" sz="quarter" idx="14"/>
          </p:nvPr>
        </p:nvSpPr>
        <p:spPr>
          <a:xfrm>
            <a:off x="7399091" y="5417318"/>
            <a:ext cx="4547229" cy="1199355"/>
          </a:xfrm>
        </p:spPr>
        <p:txBody>
          <a:bodyPr>
            <a:noAutofit/>
          </a:bodyPr>
          <a:lstStyle/>
          <a:p>
            <a:r>
              <a:rPr lang="en-US" sz="1600" dirty="0">
                <a:solidFill>
                  <a:srgbClr val="000000"/>
                </a:solidFill>
              </a:rPr>
              <a:t>This figure shows the larger pieces of orbital debris that are being tracked by NASA in Earth’s orbit. (credit: NASA/JSC)</a:t>
            </a:r>
          </a:p>
        </p:txBody>
      </p:sp>
      <p:sp>
        <p:nvSpPr>
          <p:cNvPr id="6" name="TextBox 5">
            <a:extLst>
              <a:ext uri="{FF2B5EF4-FFF2-40B4-BE49-F238E27FC236}">
                <a16:creationId xmlns:a16="http://schemas.microsoft.com/office/drawing/2014/main" id="{36AC886F-C6DC-49B7-9E05-26582294712C}"/>
              </a:ext>
            </a:extLst>
          </p:cNvPr>
          <p:cNvSpPr txBox="1"/>
          <p:nvPr/>
        </p:nvSpPr>
        <p:spPr>
          <a:xfrm>
            <a:off x="245680" y="828627"/>
            <a:ext cx="6371439" cy="5816977"/>
          </a:xfrm>
          <a:prstGeom prst="rect">
            <a:avLst/>
          </a:prstGeom>
          <a:noFill/>
        </p:spPr>
        <p:txBody>
          <a:bodyPr wrap="square">
            <a:spAutoFit/>
          </a:bodyPr>
          <a:lstStyle/>
          <a:p>
            <a:pPr marL="285750" indent="-285750">
              <a:buClr>
                <a:srgbClr val="6CB255"/>
              </a:buClr>
              <a:buFont typeface="Arial" panose="020B0604020202020204" pitchFamily="34" charset="0"/>
              <a:buChar char="•"/>
            </a:pPr>
            <a:r>
              <a:rPr lang="en-US" sz="2000" dirty="0"/>
              <a:t>Each year, more than 50 new satellites are launched into orbit by such nations as Russia, the United States, China, Japan, India, and Israel, as well as by the European Space Agency (ESA).</a:t>
            </a:r>
          </a:p>
          <a:p>
            <a:pPr marL="285750" indent="-285750">
              <a:buClr>
                <a:srgbClr val="6CB255"/>
              </a:buClr>
              <a:buFont typeface="Arial" panose="020B0604020202020204" pitchFamily="34" charset="0"/>
              <a:buChar char="•"/>
            </a:pPr>
            <a:endParaRPr lang="en-US" sz="800" dirty="0"/>
          </a:p>
          <a:p>
            <a:pPr marL="285750" indent="-285750">
              <a:buClr>
                <a:srgbClr val="6CB255"/>
              </a:buClr>
              <a:buFont typeface="Arial" panose="020B0604020202020204" pitchFamily="34" charset="0"/>
              <a:buChar char="•"/>
            </a:pPr>
            <a:r>
              <a:rPr lang="en-US" sz="2000" dirty="0"/>
              <a:t>These satellites are used for weather tracking, ecology, global positioning systems, communications, and military purposes, to name a few uses.</a:t>
            </a:r>
          </a:p>
          <a:p>
            <a:pPr marL="285750" indent="-285750">
              <a:buClr>
                <a:srgbClr val="6CB255"/>
              </a:buClr>
              <a:buFont typeface="Arial" panose="020B0604020202020204" pitchFamily="34" charset="0"/>
              <a:buChar char="•"/>
            </a:pPr>
            <a:endParaRPr lang="en-US" sz="800" dirty="0"/>
          </a:p>
          <a:p>
            <a:pPr marL="285750" indent="-285750">
              <a:buClr>
                <a:srgbClr val="6CB255"/>
              </a:buClr>
              <a:buFont typeface="Arial" panose="020B0604020202020204" pitchFamily="34" charset="0"/>
              <a:buChar char="•"/>
            </a:pPr>
            <a:r>
              <a:rPr lang="en-US" sz="2000" dirty="0"/>
              <a:t>Most satellites are launched into low Earth orbit, since this requires the minimum launch energy.</a:t>
            </a:r>
          </a:p>
          <a:p>
            <a:pPr marL="285750" indent="-285750">
              <a:buClr>
                <a:srgbClr val="6CB255"/>
              </a:buClr>
              <a:buFont typeface="Arial" panose="020B0604020202020204" pitchFamily="34" charset="0"/>
              <a:buChar char="•"/>
            </a:pPr>
            <a:endParaRPr lang="en-US" sz="800" dirty="0"/>
          </a:p>
          <a:p>
            <a:pPr marL="285750" indent="-285750">
              <a:buClr>
                <a:srgbClr val="6CB255"/>
              </a:buClr>
              <a:buFont typeface="Arial" panose="020B0604020202020204" pitchFamily="34" charset="0"/>
              <a:buChar char="•"/>
            </a:pPr>
            <a:r>
              <a:rPr lang="en-US" sz="2000" dirty="0"/>
              <a:t>At the orbital speed of 8 kilometers per second, they circle the planet in about 90 minutes.</a:t>
            </a:r>
          </a:p>
          <a:p>
            <a:pPr marL="285750" indent="-285750">
              <a:buClr>
                <a:srgbClr val="6CB255"/>
              </a:buClr>
              <a:buFont typeface="Arial" panose="020B0604020202020204" pitchFamily="34" charset="0"/>
              <a:buChar char="•"/>
            </a:pPr>
            <a:endParaRPr lang="en-US" sz="800" dirty="0"/>
          </a:p>
          <a:p>
            <a:pPr marL="285750" indent="-285750">
              <a:buClr>
                <a:srgbClr val="6CB255"/>
              </a:buClr>
              <a:buFont typeface="Arial" panose="020B0604020202020204" pitchFamily="34" charset="0"/>
              <a:buChar char="•"/>
            </a:pPr>
            <a:r>
              <a:rPr lang="en-US" sz="2000" dirty="0"/>
              <a:t>Some low Earth orbits are not indefinitely stable because, as Earth’s atmosphere swells from time to time, a frictional drag is generated by the atmosphere on these satellites, eventually leading to a loss of energy and “decay” of the orbit.</a:t>
            </a:r>
          </a:p>
        </p:txBody>
      </p:sp>
    </p:spTree>
    <p:extLst>
      <p:ext uri="{BB962C8B-B14F-4D97-AF65-F5344CB8AC3E}">
        <p14:creationId xmlns:p14="http://schemas.microsoft.com/office/powerpoint/2010/main" val="1319091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550877" y="699530"/>
            <a:ext cx="10750549" cy="659535"/>
          </a:xfrm>
        </p:spPr>
        <p:txBody>
          <a:bodyPr>
            <a:normAutofit/>
          </a:bodyPr>
          <a:lstStyle/>
          <a:p>
            <a:r>
              <a:rPr lang="en-US" dirty="0"/>
              <a:t>End of the chapter</a:t>
            </a:r>
          </a:p>
        </p:txBody>
      </p:sp>
      <p:sp>
        <p:nvSpPr>
          <p:cNvPr id="14" name="Text Placeholder 13"/>
          <p:cNvSpPr>
            <a:spLocks noGrp="1"/>
          </p:cNvSpPr>
          <p:nvPr>
            <p:ph type="body" sz="quarter" idx="14"/>
          </p:nvPr>
        </p:nvSpPr>
        <p:spPr>
          <a:xfrm>
            <a:off x="2064544" y="5033395"/>
            <a:ext cx="8062912" cy="1549310"/>
          </a:xfrm>
        </p:spPr>
        <p:txBody>
          <a:bodyPr anchor="ctr">
            <a:noAutofit/>
          </a:bodyPr>
          <a:lstStyle/>
          <a:p>
            <a:pPr algn="ctr"/>
            <a:r>
              <a:rPr lang="en-US" sz="1600" dirty="0"/>
              <a:t>Credit: This OpenStax ancillary resource is © Rice University under a CC-BY 4.0 International license; it may be reproduced or modified but must be attributed to OpenStax, Rice University and any changes must be noted.</a:t>
            </a:r>
          </a:p>
        </p:txBody>
      </p:sp>
    </p:spTree>
    <p:extLst>
      <p:ext uri="{BB962C8B-B14F-4D97-AF65-F5344CB8AC3E}">
        <p14:creationId xmlns:p14="http://schemas.microsoft.com/office/powerpoint/2010/main" val="386301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69784" y="0"/>
            <a:ext cx="10890366" cy="758249"/>
          </a:xfrm>
        </p:spPr>
        <p:txBody>
          <a:bodyPr>
            <a:normAutofit fontScale="90000"/>
          </a:bodyPr>
          <a:lstStyle/>
          <a:p>
            <a:r>
              <a:rPr lang="en-US" dirty="0"/>
              <a:t>Tycho Brahe	</a:t>
            </a:r>
            <a:r>
              <a:rPr lang="en-US" dirty="0">
                <a:solidFill>
                  <a:schemeClr val="bg1">
                    <a:lumMod val="75000"/>
                  </a:schemeClr>
                </a:solidFill>
              </a:rPr>
              <a:t>-	Johannes Kepler	-	Isaac Newton</a:t>
            </a:r>
          </a:p>
        </p:txBody>
      </p:sp>
      <p:pic>
        <p:nvPicPr>
          <p:cNvPr id="2" name="Picture Placeholder 1" descr="Panel (a), at left, presents a highly stylized engraving of Tycho Brahe in his observatory at Hven. Panel (b), at right, shows a portrait of Johannes Kepler."/>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536" r="53057" b="6770"/>
          <a:stretch/>
        </p:blipFill>
        <p:spPr>
          <a:xfrm>
            <a:off x="8371092" y="1569503"/>
            <a:ext cx="3734224" cy="4277623"/>
          </a:xfrm>
        </p:spPr>
      </p:pic>
      <p:sp>
        <p:nvSpPr>
          <p:cNvPr id="7" name="Text Placeholder 6"/>
          <p:cNvSpPr>
            <a:spLocks noGrp="1"/>
          </p:cNvSpPr>
          <p:nvPr>
            <p:ph type="body" sz="quarter" idx="14"/>
          </p:nvPr>
        </p:nvSpPr>
        <p:spPr>
          <a:xfrm>
            <a:off x="369117" y="1580752"/>
            <a:ext cx="7675925" cy="4007077"/>
          </a:xfrm>
        </p:spPr>
        <p:txBody>
          <a:bodyPr>
            <a:noAutofit/>
          </a:bodyPr>
          <a:lstStyle/>
          <a:p>
            <a:r>
              <a:rPr lang="en-US" b="1" dirty="0">
                <a:solidFill>
                  <a:srgbClr val="6CB255"/>
                </a:solidFill>
              </a:rPr>
              <a:t>   Tycho Brahe (1546–1601)</a:t>
            </a:r>
          </a:p>
          <a:p>
            <a:pPr marL="342900" indent="-342900">
              <a:buFont typeface="Arial" panose="020B0604020202020204" pitchFamily="34" charset="0"/>
              <a:buChar char="•"/>
            </a:pPr>
            <a:r>
              <a:rPr lang="en-US" dirty="0"/>
              <a:t>A stylized engraving shows Tycho Brahe using his instruments to measure the altitude of celestial objects above the horizon. The large curved instrument in the foreground allowed him to measure precise angles in the sky. Note that the scene includes hints of the grandeur of Brahe’s observatory at Hven.</a:t>
            </a:r>
          </a:p>
          <a:p>
            <a:pPr marL="342900" indent="-342900">
              <a:buFont typeface="Arial" panose="020B0604020202020204" pitchFamily="34" charset="0"/>
              <a:buChar char="•"/>
            </a:pPr>
            <a:r>
              <a:rPr lang="en-US" dirty="0"/>
              <a:t>Brahe made a continuous record of the positions of the Sun, Moon, and planets for almost 20 years.</a:t>
            </a:r>
          </a:p>
          <a:p>
            <a:pPr marL="342900" indent="-342900">
              <a:buFont typeface="Arial" panose="020B0604020202020204" pitchFamily="34" charset="0"/>
              <a:buChar char="•"/>
            </a:pPr>
            <a:r>
              <a:rPr lang="en-US" dirty="0"/>
              <a:t>From Denmark, he moved to Prague where he met a most able young mathematician, Johannes Kepler, to assist him in analyzing his extensive planetary data.</a:t>
            </a:r>
          </a:p>
        </p:txBody>
      </p:sp>
    </p:spTree>
    <p:extLst>
      <p:ext uri="{BB962C8B-B14F-4D97-AF65-F5344CB8AC3E}">
        <p14:creationId xmlns:p14="http://schemas.microsoft.com/office/powerpoint/2010/main" val="3913790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69784" y="0"/>
            <a:ext cx="10890366" cy="758249"/>
          </a:xfrm>
        </p:spPr>
        <p:txBody>
          <a:bodyPr>
            <a:normAutofit fontScale="90000"/>
          </a:bodyPr>
          <a:lstStyle/>
          <a:p>
            <a:r>
              <a:rPr lang="en-US" dirty="0">
                <a:solidFill>
                  <a:schemeClr val="bg1">
                    <a:lumMod val="75000"/>
                  </a:schemeClr>
                </a:solidFill>
              </a:rPr>
              <a:t>Tycho Brahe	-</a:t>
            </a:r>
            <a:r>
              <a:rPr lang="en-US" dirty="0">
                <a:solidFill>
                  <a:schemeClr val="accent3">
                    <a:lumMod val="40000"/>
                    <a:lumOff val="60000"/>
                  </a:schemeClr>
                </a:solidFill>
              </a:rPr>
              <a:t>	</a:t>
            </a:r>
            <a:r>
              <a:rPr lang="en-US" sz="2700" dirty="0"/>
              <a:t>Johannes Kepler</a:t>
            </a:r>
            <a:r>
              <a:rPr lang="en-US" dirty="0"/>
              <a:t>	</a:t>
            </a:r>
            <a:r>
              <a:rPr lang="en-US" dirty="0">
                <a:solidFill>
                  <a:schemeClr val="bg1">
                    <a:lumMod val="75000"/>
                  </a:schemeClr>
                </a:solidFill>
              </a:rPr>
              <a:t>-	Isaac Newton</a:t>
            </a:r>
          </a:p>
        </p:txBody>
      </p:sp>
      <p:pic>
        <p:nvPicPr>
          <p:cNvPr id="2" name="Picture Placeholder 1" descr="Panel (a), at left, presents a highly stylized engraving of Tycho Brahe in his observatory at Hven. Panel (b), at right, shows a portrait of Johannes Kepler."/>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53762" r="518" b="6770"/>
          <a:stretch/>
        </p:blipFill>
        <p:spPr>
          <a:xfrm>
            <a:off x="9322060" y="922748"/>
            <a:ext cx="2774865" cy="3226414"/>
          </a:xfrm>
        </p:spPr>
      </p:pic>
      <p:sp>
        <p:nvSpPr>
          <p:cNvPr id="7" name="Text Placeholder 6"/>
          <p:cNvSpPr>
            <a:spLocks noGrp="1"/>
          </p:cNvSpPr>
          <p:nvPr>
            <p:ph type="body" sz="quarter" idx="14"/>
          </p:nvPr>
        </p:nvSpPr>
        <p:spPr>
          <a:xfrm>
            <a:off x="310393" y="1063832"/>
            <a:ext cx="9011667" cy="3600447"/>
          </a:xfrm>
        </p:spPr>
        <p:txBody>
          <a:bodyPr>
            <a:noAutofit/>
          </a:bodyPr>
          <a:lstStyle/>
          <a:p>
            <a:pPr marL="342900" indent="-342900">
              <a:buFont typeface="Arial" panose="020B0604020202020204" pitchFamily="34" charset="0"/>
              <a:buChar char="•"/>
            </a:pPr>
            <a:r>
              <a:rPr lang="en-US" dirty="0">
                <a:solidFill>
                  <a:schemeClr val="tx1"/>
                </a:solidFill>
              </a:rPr>
              <a:t>Kepler was a German mathematician and astronomer. His discovery of the basic laws that describe planetary motion placed the heliocentric cosmology of Copernicus on a firm mathematical basis.</a:t>
            </a:r>
          </a:p>
          <a:p>
            <a:pPr marL="342900" indent="-342900">
              <a:buFont typeface="Arial" panose="020B0604020202020204" pitchFamily="34" charset="0"/>
              <a:buChar char="•"/>
            </a:pPr>
            <a:r>
              <a:rPr lang="en-US" dirty="0">
                <a:solidFill>
                  <a:schemeClr val="tx1"/>
                </a:solidFill>
              </a:rPr>
              <a:t>He attended university at Tubingen and studied for a theological career.</a:t>
            </a:r>
          </a:p>
          <a:p>
            <a:pPr marL="342900" indent="-342900">
              <a:buFont typeface="Arial" panose="020B0604020202020204" pitchFamily="34" charset="0"/>
              <a:buChar char="•"/>
            </a:pPr>
            <a:r>
              <a:rPr lang="en-US" dirty="0">
                <a:solidFill>
                  <a:schemeClr val="tx1"/>
                </a:solidFill>
              </a:rPr>
              <a:t>There, he learned the principles of the Copernican system and became converted to the heliocentric hypothesis. </a:t>
            </a:r>
          </a:p>
          <a:p>
            <a:pPr marL="342900" indent="-342900">
              <a:buFont typeface="Arial" panose="020B0604020202020204" pitchFamily="34" charset="0"/>
              <a:buChar char="•"/>
            </a:pPr>
            <a:r>
              <a:rPr lang="en-US" dirty="0">
                <a:solidFill>
                  <a:schemeClr val="tx1"/>
                </a:solidFill>
              </a:rPr>
              <a:t>Eventually, Kepler went to Prague to serve as an assistant to Brahe, who set him to work trying to find a satisfactory theory of planetary motion — one that was compatible with the long series of observations made at Hven.</a:t>
            </a:r>
          </a:p>
          <a:p>
            <a:pPr marL="342900" indent="-342900">
              <a:buFont typeface="Arial" panose="020B0604020202020204" pitchFamily="34" charset="0"/>
              <a:buChar char="•"/>
            </a:pPr>
            <a:endParaRPr lang="en-US" dirty="0">
              <a:solidFill>
                <a:schemeClr val="tx1"/>
              </a:solidFill>
            </a:endParaRPr>
          </a:p>
        </p:txBody>
      </p:sp>
      <p:sp>
        <p:nvSpPr>
          <p:cNvPr id="6" name="TextBox 5">
            <a:extLst>
              <a:ext uri="{FF2B5EF4-FFF2-40B4-BE49-F238E27FC236}">
                <a16:creationId xmlns:a16="http://schemas.microsoft.com/office/drawing/2014/main" id="{B657A937-4498-4CE6-8E59-0FE441674368}"/>
              </a:ext>
            </a:extLst>
          </p:cNvPr>
          <p:cNvSpPr txBox="1"/>
          <p:nvPr/>
        </p:nvSpPr>
        <p:spPr>
          <a:xfrm>
            <a:off x="9630561" y="4149162"/>
            <a:ext cx="2666650" cy="707886"/>
          </a:xfrm>
          <a:prstGeom prst="rect">
            <a:avLst/>
          </a:prstGeom>
          <a:noFill/>
        </p:spPr>
        <p:txBody>
          <a:bodyPr wrap="square">
            <a:spAutoFit/>
          </a:bodyPr>
          <a:lstStyle/>
          <a:p>
            <a:r>
              <a:rPr lang="en-US" sz="2000" b="1" dirty="0">
                <a:solidFill>
                  <a:srgbClr val="6CB255"/>
                </a:solidFill>
              </a:rPr>
              <a:t>Johannes Kepler (1571–1630)</a:t>
            </a:r>
          </a:p>
        </p:txBody>
      </p:sp>
      <p:sp>
        <p:nvSpPr>
          <p:cNvPr id="10" name="TextBox 9">
            <a:extLst>
              <a:ext uri="{FF2B5EF4-FFF2-40B4-BE49-F238E27FC236}">
                <a16:creationId xmlns:a16="http://schemas.microsoft.com/office/drawing/2014/main" id="{825C7F86-7546-468C-B8EE-3DB609D13528}"/>
              </a:ext>
            </a:extLst>
          </p:cNvPr>
          <p:cNvSpPr txBox="1"/>
          <p:nvPr/>
        </p:nvSpPr>
        <p:spPr>
          <a:xfrm>
            <a:off x="310393" y="4664279"/>
            <a:ext cx="9110444"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600"/>
              </a:spcAft>
              <a:buClr>
                <a:srgbClr val="6CB255"/>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Through his analysis of the motions of the planets, Kepler developed a series of principles, now known as </a:t>
            </a:r>
            <a:r>
              <a:rPr kumimoji="0" lang="en-US" sz="2000" b="1" i="1" u="none" strike="noStrike" kern="1200" cap="none" spc="0" normalizeH="0" baseline="0" noProof="0" dirty="0">
                <a:ln>
                  <a:noFill/>
                </a:ln>
                <a:solidFill>
                  <a:srgbClr val="000000"/>
                </a:solidFill>
                <a:effectLst/>
                <a:uLnTx/>
                <a:uFillTx/>
                <a:latin typeface="Arial"/>
                <a:ea typeface="+mn-ea"/>
                <a:cs typeface="+mn-cs"/>
              </a:rPr>
              <a:t>Kepler’s three laws</a:t>
            </a:r>
            <a:r>
              <a:rPr kumimoji="0" lang="en-US" sz="2000" b="0" i="0" u="none" strike="noStrike" kern="1200" cap="none" spc="0" normalizeH="0" baseline="0" noProof="0" dirty="0">
                <a:ln>
                  <a:noFill/>
                </a:ln>
                <a:solidFill>
                  <a:srgbClr val="000000"/>
                </a:solidFill>
                <a:effectLst/>
                <a:uLnTx/>
                <a:uFillTx/>
                <a:latin typeface="Arial"/>
                <a:ea typeface="+mn-ea"/>
                <a:cs typeface="+mn-cs"/>
              </a:rPr>
              <a:t>, which described the behavior of planets based on their paths through space. The first two laws of planetary motion were published in 1609 in The New Astronomy. </a:t>
            </a:r>
          </a:p>
          <a:p>
            <a:pPr marL="342900" marR="0" lvl="0" indent="-342900" algn="l" defTabSz="914400" rtl="0" eaLnBrk="1" fontAlgn="auto" latinLnBrk="0" hangingPunct="1">
              <a:lnSpc>
                <a:spcPct val="100000"/>
              </a:lnSpc>
              <a:spcBef>
                <a:spcPct val="20000"/>
              </a:spcBef>
              <a:spcAft>
                <a:spcPts val="600"/>
              </a:spcAft>
              <a:buClr>
                <a:srgbClr val="6CB255"/>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Their discovery was a profound step in the development of modern science.</a:t>
            </a:r>
          </a:p>
        </p:txBody>
      </p:sp>
    </p:spTree>
    <p:extLst>
      <p:ext uri="{BB962C8B-B14F-4D97-AF65-F5344CB8AC3E}">
        <p14:creationId xmlns:p14="http://schemas.microsoft.com/office/powerpoint/2010/main" val="4268754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282431" y="0"/>
            <a:ext cx="5486400" cy="886537"/>
          </a:xfrm>
        </p:spPr>
        <p:txBody>
          <a:bodyPr>
            <a:normAutofit/>
          </a:bodyPr>
          <a:lstStyle/>
          <a:p>
            <a:r>
              <a:rPr lang="en-US" dirty="0"/>
              <a:t>Laws of planetary motion</a:t>
            </a:r>
            <a:br>
              <a:rPr lang="en-US" dirty="0"/>
            </a:br>
            <a:r>
              <a:rPr lang="en-US" dirty="0"/>
              <a:t>		</a:t>
            </a:r>
            <a:r>
              <a:rPr lang="en-US" sz="2000" dirty="0"/>
              <a:t>Ellipse</a:t>
            </a:r>
          </a:p>
        </p:txBody>
      </p:sp>
      <p:sp>
        <p:nvSpPr>
          <p:cNvPr id="7" name="TextBox 6">
            <a:extLst>
              <a:ext uri="{FF2B5EF4-FFF2-40B4-BE49-F238E27FC236}">
                <a16:creationId xmlns:a16="http://schemas.microsoft.com/office/drawing/2014/main" id="{0BCA0DFA-442C-44C7-9D52-0AA38CD8E85F}"/>
              </a:ext>
            </a:extLst>
          </p:cNvPr>
          <p:cNvSpPr txBox="1"/>
          <p:nvPr/>
        </p:nvSpPr>
        <p:spPr>
          <a:xfrm>
            <a:off x="223708" y="1109194"/>
            <a:ext cx="5807976" cy="5139869"/>
          </a:xfrm>
          <a:prstGeom prst="rect">
            <a:avLst/>
          </a:prstGeom>
          <a:noFill/>
        </p:spPr>
        <p:txBody>
          <a:bodyPr wrap="square">
            <a:spAutoFit/>
          </a:bodyPr>
          <a:lstStyle/>
          <a:p>
            <a:r>
              <a:rPr lang="en-US" sz="2000" b="1" dirty="0">
                <a:solidFill>
                  <a:srgbClr val="6CB255"/>
                </a:solidFill>
              </a:rPr>
              <a:t>Orbit</a:t>
            </a:r>
            <a:r>
              <a:rPr lang="en-US" sz="2000" dirty="0">
                <a:solidFill>
                  <a:srgbClr val="6CB255"/>
                </a:solidFill>
              </a:rPr>
              <a:t>: </a:t>
            </a:r>
            <a:r>
              <a:rPr lang="en-US" sz="2000" dirty="0"/>
              <a:t>The path of an object through Space</a:t>
            </a:r>
          </a:p>
          <a:p>
            <a:endParaRPr lang="en-US" sz="800" dirty="0"/>
          </a:p>
          <a:p>
            <a:r>
              <a:rPr lang="en-US" sz="2000" b="1" dirty="0">
                <a:solidFill>
                  <a:srgbClr val="6CB255"/>
                </a:solidFill>
              </a:rPr>
              <a:t>Circle</a:t>
            </a:r>
            <a:r>
              <a:rPr lang="en-US" sz="2000" dirty="0">
                <a:solidFill>
                  <a:srgbClr val="6CB255"/>
                </a:solidFill>
              </a:rPr>
              <a:t>: </a:t>
            </a:r>
            <a:r>
              <a:rPr lang="en-US" sz="2000" dirty="0"/>
              <a:t>a round shape, whose circumference is equidistant from the center</a:t>
            </a:r>
          </a:p>
          <a:p>
            <a:endParaRPr lang="en-US" sz="1000" dirty="0"/>
          </a:p>
          <a:p>
            <a:r>
              <a:rPr lang="en-US" sz="2000" b="1" dirty="0">
                <a:solidFill>
                  <a:srgbClr val="6CB255"/>
                </a:solidFill>
              </a:rPr>
              <a:t>Ellipse: </a:t>
            </a:r>
            <a:r>
              <a:rPr lang="en-US" sz="2000" dirty="0"/>
              <a:t>an oval shape (flattened circle)</a:t>
            </a:r>
          </a:p>
          <a:p>
            <a:endParaRPr lang="en-US" sz="1000" dirty="0"/>
          </a:p>
          <a:p>
            <a:r>
              <a:rPr lang="en-US" sz="2000" b="1" dirty="0">
                <a:solidFill>
                  <a:srgbClr val="6CB255"/>
                </a:solidFill>
              </a:rPr>
              <a:t>Major axis: </a:t>
            </a:r>
            <a:r>
              <a:rPr lang="en-US" sz="2000" dirty="0"/>
              <a:t>the widest diameter of the ellipse</a:t>
            </a:r>
          </a:p>
          <a:p>
            <a:endParaRPr lang="en-US" sz="1000" dirty="0"/>
          </a:p>
          <a:p>
            <a:r>
              <a:rPr lang="en-US" sz="2000" b="1" dirty="0">
                <a:solidFill>
                  <a:srgbClr val="6CB255"/>
                </a:solidFill>
              </a:rPr>
              <a:t>Semimajor axis (a): </a:t>
            </a:r>
            <a:r>
              <a:rPr lang="en-US" sz="2000" dirty="0"/>
              <a:t>half the major axis, distance from the center of the ellipse to one end</a:t>
            </a:r>
          </a:p>
          <a:p>
            <a:endParaRPr lang="en-US" sz="1000" dirty="0"/>
          </a:p>
          <a:p>
            <a:r>
              <a:rPr lang="en-US" sz="2000" b="1" dirty="0">
                <a:solidFill>
                  <a:srgbClr val="6CB255"/>
                </a:solidFill>
              </a:rPr>
              <a:t>Eccentricity (e): </a:t>
            </a:r>
            <a:r>
              <a:rPr lang="en-US" sz="2000" dirty="0"/>
              <a:t>the ratio of the </a:t>
            </a:r>
            <a:br>
              <a:rPr lang="en-US" sz="2000" dirty="0"/>
            </a:br>
            <a:r>
              <a:rPr lang="en-US" sz="2000" dirty="0"/>
              <a:t>distance between the foci to the length</a:t>
            </a:r>
            <a:br>
              <a:rPr lang="en-US" sz="2000" dirty="0"/>
            </a:br>
            <a:r>
              <a:rPr lang="en-US" sz="2000" dirty="0"/>
              <a:t>of the major axis</a:t>
            </a:r>
          </a:p>
          <a:p>
            <a:endParaRPr lang="en-US" sz="2000" dirty="0"/>
          </a:p>
          <a:p>
            <a:r>
              <a:rPr lang="en-US" sz="2000" i="1" dirty="0">
                <a:solidFill>
                  <a:schemeClr val="accent2">
                    <a:lumMod val="75000"/>
                  </a:schemeClr>
                </a:solidFill>
              </a:rPr>
              <a:t>e values: 0 – 1</a:t>
            </a:r>
          </a:p>
          <a:p>
            <a:r>
              <a:rPr lang="en-US" sz="2000" i="1" dirty="0">
                <a:solidFill>
                  <a:schemeClr val="accent2">
                    <a:lumMod val="75000"/>
                  </a:schemeClr>
                </a:solidFill>
              </a:rPr>
              <a:t>e = 0 is a circle</a:t>
            </a:r>
          </a:p>
          <a:p>
            <a:r>
              <a:rPr lang="en-US" sz="2000" i="1" dirty="0">
                <a:solidFill>
                  <a:schemeClr val="accent2">
                    <a:lumMod val="75000"/>
                  </a:schemeClr>
                </a:solidFill>
              </a:rPr>
              <a:t>e = 1 is the most eccentric orbit</a:t>
            </a:r>
          </a:p>
        </p:txBody>
      </p:sp>
      <p:pic>
        <p:nvPicPr>
          <p:cNvPr id="1026" name="Picture 2" descr="Planetary orbits, as proposed by Kepler Image via anatomynote.com">
            <a:extLst>
              <a:ext uri="{FF2B5EF4-FFF2-40B4-BE49-F238E27FC236}">
                <a16:creationId xmlns:a16="http://schemas.microsoft.com/office/drawing/2014/main" id="{9D800891-5621-4BA9-8091-144269C5942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62587" y="73547"/>
            <a:ext cx="5961427" cy="317942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37BF5A-29A2-4EAE-9896-95EDB03444D1}"/>
              </a:ext>
            </a:extLst>
          </p:cNvPr>
          <p:cNvSpPr txBox="1"/>
          <p:nvPr/>
        </p:nvSpPr>
        <p:spPr>
          <a:xfrm>
            <a:off x="6162587" y="3281873"/>
            <a:ext cx="6094602" cy="646331"/>
          </a:xfrm>
          <a:prstGeom prst="rect">
            <a:avLst/>
          </a:prstGeom>
          <a:noFill/>
        </p:spPr>
        <p:txBody>
          <a:bodyPr wrap="square">
            <a:spAutoFit/>
          </a:bodyPr>
          <a:lstStyle/>
          <a:p>
            <a:r>
              <a:rPr lang="en-US" dirty="0"/>
              <a:t>Working with the data for Mars, Kepler discovered that its Orbit is an Ellipse.</a:t>
            </a:r>
          </a:p>
        </p:txBody>
      </p:sp>
      <p:pic>
        <p:nvPicPr>
          <p:cNvPr id="12" name="Picture 11">
            <a:extLst>
              <a:ext uri="{FF2B5EF4-FFF2-40B4-BE49-F238E27FC236}">
                <a16:creationId xmlns:a16="http://schemas.microsoft.com/office/drawing/2014/main" id="{A3FCA229-EEA3-48CD-98DE-A8DC10B7B4FE}"/>
              </a:ext>
            </a:extLst>
          </p:cNvPr>
          <p:cNvPicPr>
            <a:picLocks noChangeAspect="1"/>
          </p:cNvPicPr>
          <p:nvPr/>
        </p:nvPicPr>
        <p:blipFill>
          <a:blip r:embed="rId3"/>
          <a:stretch>
            <a:fillRect/>
          </a:stretch>
        </p:blipFill>
        <p:spPr>
          <a:xfrm>
            <a:off x="8717535" y="3683760"/>
            <a:ext cx="3406479" cy="2288038"/>
          </a:xfrm>
          <a:prstGeom prst="rect">
            <a:avLst/>
          </a:prstGeom>
        </p:spPr>
      </p:pic>
      <p:pic>
        <p:nvPicPr>
          <p:cNvPr id="1028" name="Picture 4" descr="Ellipse: Standard Equation">
            <a:extLst>
              <a:ext uri="{FF2B5EF4-FFF2-40B4-BE49-F238E27FC236}">
                <a16:creationId xmlns:a16="http://schemas.microsoft.com/office/drawing/2014/main" id="{DB13A4F8-6CA5-4A16-A42F-8A4D44504FD5}"/>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1464" t="8106" r="11640"/>
          <a:stretch/>
        </p:blipFill>
        <p:spPr bwMode="auto">
          <a:xfrm>
            <a:off x="4811428" y="4152550"/>
            <a:ext cx="3906108" cy="263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09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Kepler’s Second Law. In this figure, the Sun is drawn at the right had focus of the elliptical orbit drawn in blue, with an arrow pointing to the right indicating counterclockwise motion. On the right an area “A”, drawn as a fat yellow wedge with the apex at the center of the Sun, is swept out from t=1 to 2. On the left an area “A”, drawn as a long, narrow yellow wedge with the apex at the center of the Sun, is swept out from t=3 to 4. Both wedges have the same area."/>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84" r="-454"/>
          <a:stretch/>
        </p:blipFill>
        <p:spPr>
          <a:xfrm>
            <a:off x="7035617" y="65375"/>
            <a:ext cx="5005382" cy="3600613"/>
          </a:xfrm>
        </p:spPr>
      </p:pic>
      <p:sp>
        <p:nvSpPr>
          <p:cNvPr id="7" name="Text Placeholder 6"/>
          <p:cNvSpPr>
            <a:spLocks noGrp="1"/>
          </p:cNvSpPr>
          <p:nvPr>
            <p:ph type="body" sz="quarter" idx="14"/>
          </p:nvPr>
        </p:nvSpPr>
        <p:spPr>
          <a:xfrm>
            <a:off x="7586445" y="3777561"/>
            <a:ext cx="4462942" cy="2901610"/>
          </a:xfrm>
        </p:spPr>
        <p:txBody>
          <a:bodyPr>
            <a:noAutofit/>
          </a:bodyPr>
          <a:lstStyle/>
          <a:p>
            <a:r>
              <a:rPr lang="en-US" sz="1800" dirty="0"/>
              <a:t>The orbital speed of a planet traveling around the Sun (the circular object inside the ellipse) varies in such a way that in equal intervals of time (t), a line between the Sun and a planet sweeps out equal areas (A and B). Note that the eccentricities of the planets’ orbits in our Solar System are substantially less than shown here.</a:t>
            </a:r>
          </a:p>
        </p:txBody>
      </p:sp>
      <p:sp>
        <p:nvSpPr>
          <p:cNvPr id="6" name="Title 1">
            <a:extLst>
              <a:ext uri="{FF2B5EF4-FFF2-40B4-BE49-F238E27FC236}">
                <a16:creationId xmlns:a16="http://schemas.microsoft.com/office/drawing/2014/main" id="{92F8ABEF-DB6C-47D3-B4D7-F08B823993DA}"/>
              </a:ext>
            </a:extLst>
          </p:cNvPr>
          <p:cNvSpPr txBox="1">
            <a:spLocks/>
          </p:cNvSpPr>
          <p:nvPr/>
        </p:nvSpPr>
        <p:spPr>
          <a:xfrm>
            <a:off x="221636" y="65374"/>
            <a:ext cx="5667435" cy="461665"/>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kern="1200" cap="all" spc="-60" baseline="0">
                <a:solidFill>
                  <a:srgbClr val="6CB255"/>
                </a:solidFill>
                <a:latin typeface="+mj-lt"/>
                <a:ea typeface="+mj-ea"/>
                <a:cs typeface="+mj-cs"/>
              </a:defRPr>
            </a:lvl1pPr>
          </a:lstStyle>
          <a:p>
            <a:r>
              <a:rPr lang="en-US" dirty="0">
                <a:solidFill>
                  <a:schemeClr val="bg1">
                    <a:lumMod val="75000"/>
                  </a:schemeClr>
                </a:solidFill>
              </a:rPr>
              <a:t>Laws of planetary motion</a:t>
            </a:r>
          </a:p>
        </p:txBody>
      </p:sp>
      <p:sp>
        <p:nvSpPr>
          <p:cNvPr id="9" name="TextBox 8">
            <a:extLst>
              <a:ext uri="{FF2B5EF4-FFF2-40B4-BE49-F238E27FC236}">
                <a16:creationId xmlns:a16="http://schemas.microsoft.com/office/drawing/2014/main" id="{70A4F168-55C2-4BDD-88E1-D67C7B34028D}"/>
              </a:ext>
            </a:extLst>
          </p:cNvPr>
          <p:cNvSpPr txBox="1"/>
          <p:nvPr/>
        </p:nvSpPr>
        <p:spPr>
          <a:xfrm>
            <a:off x="221637" y="616146"/>
            <a:ext cx="6862194" cy="923330"/>
          </a:xfrm>
          <a:prstGeom prst="rect">
            <a:avLst/>
          </a:prstGeom>
          <a:noFill/>
        </p:spPr>
        <p:txBody>
          <a:bodyPr wrap="square">
            <a:spAutoFit/>
          </a:bodyPr>
          <a:lstStyle/>
          <a:p>
            <a:r>
              <a:rPr lang="en-US" sz="2400" b="1" dirty="0">
                <a:solidFill>
                  <a:srgbClr val="6CB255"/>
                </a:solidFill>
              </a:rPr>
              <a:t>Kepler’s first Law: </a:t>
            </a:r>
          </a:p>
          <a:p>
            <a:endParaRPr lang="en-US" sz="1000" b="1" dirty="0">
              <a:solidFill>
                <a:srgbClr val="6CB255"/>
              </a:solidFill>
            </a:endParaRPr>
          </a:p>
          <a:p>
            <a:pPr marL="800100" lvl="1" indent="-342900">
              <a:buClr>
                <a:srgbClr val="6CB255"/>
              </a:buClr>
              <a:buFont typeface="Wingdings" panose="05000000000000000000" pitchFamily="2" charset="2"/>
              <a:buChar char="Ø"/>
            </a:pPr>
            <a:r>
              <a:rPr lang="en-US" sz="2000" b="1" dirty="0"/>
              <a:t>The orbits of all the planets are Ellipses</a:t>
            </a:r>
          </a:p>
        </p:txBody>
      </p:sp>
      <p:sp>
        <p:nvSpPr>
          <p:cNvPr id="10" name="TextBox 9">
            <a:extLst>
              <a:ext uri="{FF2B5EF4-FFF2-40B4-BE49-F238E27FC236}">
                <a16:creationId xmlns:a16="http://schemas.microsoft.com/office/drawing/2014/main" id="{919D858B-B8CA-407A-952F-C7205679FBF6}"/>
              </a:ext>
            </a:extLst>
          </p:cNvPr>
          <p:cNvSpPr txBox="1"/>
          <p:nvPr/>
        </p:nvSpPr>
        <p:spPr>
          <a:xfrm>
            <a:off x="221637" y="1698743"/>
            <a:ext cx="6742987" cy="461665"/>
          </a:xfrm>
          <a:prstGeom prst="rect">
            <a:avLst/>
          </a:prstGeom>
          <a:noFill/>
        </p:spPr>
        <p:txBody>
          <a:bodyPr wrap="square">
            <a:spAutoFit/>
          </a:bodyPr>
          <a:lstStyle/>
          <a:p>
            <a:r>
              <a:rPr lang="en-US" sz="2400" b="1" dirty="0">
                <a:solidFill>
                  <a:srgbClr val="6CB255"/>
                </a:solidFill>
              </a:rPr>
              <a:t>Kepler’s Second Law: the law of equal areas</a:t>
            </a:r>
          </a:p>
        </p:txBody>
      </p:sp>
      <p:sp>
        <p:nvSpPr>
          <p:cNvPr id="12" name="TextBox 11">
            <a:extLst>
              <a:ext uri="{FF2B5EF4-FFF2-40B4-BE49-F238E27FC236}">
                <a16:creationId xmlns:a16="http://schemas.microsoft.com/office/drawing/2014/main" id="{C0AA2C70-8716-4E38-93DD-13726FE8E4F1}"/>
              </a:ext>
            </a:extLst>
          </p:cNvPr>
          <p:cNvSpPr txBox="1"/>
          <p:nvPr/>
        </p:nvSpPr>
        <p:spPr>
          <a:xfrm>
            <a:off x="605432" y="2325562"/>
            <a:ext cx="6359191" cy="3477875"/>
          </a:xfrm>
          <a:prstGeom prst="rect">
            <a:avLst/>
          </a:prstGeom>
          <a:noFill/>
        </p:spPr>
        <p:txBody>
          <a:bodyPr wrap="square">
            <a:spAutoFit/>
          </a:bodyPr>
          <a:lstStyle/>
          <a:p>
            <a:pPr marL="342900" indent="-342900">
              <a:buClr>
                <a:srgbClr val="6CB255"/>
              </a:buClr>
              <a:buFont typeface="Wingdings" panose="05000000000000000000" pitchFamily="2" charset="2"/>
              <a:buChar char="Ø"/>
            </a:pPr>
            <a:r>
              <a:rPr lang="en-US" sz="2000" b="1" dirty="0"/>
              <a:t>In equal intervals of time (t), the areas swept out in space by a line (virtual) joining Planet and Sun are always equal.</a:t>
            </a:r>
          </a:p>
          <a:p>
            <a:pPr marL="342900" indent="-342900">
              <a:buClr>
                <a:srgbClr val="6CB255"/>
              </a:buClr>
              <a:buFont typeface="Wingdings" panose="05000000000000000000" pitchFamily="2" charset="2"/>
              <a:buChar char="Ø"/>
            </a:pPr>
            <a:endParaRPr lang="en-US" sz="1000" dirty="0"/>
          </a:p>
          <a:p>
            <a:pPr marL="342900" indent="-342900">
              <a:buClr>
                <a:srgbClr val="6CB255"/>
              </a:buClr>
              <a:buFont typeface="Wingdings" panose="05000000000000000000" pitchFamily="2" charset="2"/>
              <a:buChar char="Ø"/>
            </a:pPr>
            <a:r>
              <a:rPr lang="en-US" sz="2000" dirty="0"/>
              <a:t>The area of the region B from 1 to 2 is the same as that of region A from 3 to 4.</a:t>
            </a:r>
          </a:p>
          <a:p>
            <a:pPr marL="342900" indent="-342900">
              <a:buClr>
                <a:srgbClr val="6CB255"/>
              </a:buClr>
              <a:buFont typeface="Wingdings" panose="05000000000000000000" pitchFamily="2" charset="2"/>
              <a:buChar char="Ø"/>
            </a:pPr>
            <a:endParaRPr lang="en-US" sz="1000" dirty="0"/>
          </a:p>
          <a:p>
            <a:pPr marL="342900" indent="-342900">
              <a:buClr>
                <a:srgbClr val="6CB255"/>
              </a:buClr>
              <a:buFont typeface="Wingdings" panose="05000000000000000000" pitchFamily="2" charset="2"/>
              <a:buChar char="Ø"/>
            </a:pPr>
            <a:r>
              <a:rPr lang="en-US" sz="2000" i="1" dirty="0"/>
              <a:t>Kepler</a:t>
            </a:r>
            <a:r>
              <a:rPr lang="en-US" sz="2000" dirty="0"/>
              <a:t> discovered that the planet speeds up as it comes closer to the Sun and slows down as it pulls away from the Sun. He expressed the precise form of this relationship by imagining that the Sun and Mars are connected by a straight, elastic line.</a:t>
            </a:r>
          </a:p>
        </p:txBody>
      </p:sp>
    </p:spTree>
    <p:extLst>
      <p:ext uri="{BB962C8B-B14F-4D97-AF65-F5344CB8AC3E}">
        <p14:creationId xmlns:p14="http://schemas.microsoft.com/office/powerpoint/2010/main" val="366564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Kepler’s Second Law. In this figure, the Sun is drawn at the right had focus of the elliptical orbit drawn in blue, with an arrow pointing to the right indicating counterclockwise motion. On the right an area “A”, drawn as a fat yellow wedge with the apex at the center of the Sun, is swept out from t=1 to 2. On the left an area “A”, drawn as a long, narrow yellow wedge with the apex at the center of the Sun, is swept out from t=3 to 4. Both wedges have the same area."/>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84" r="-454"/>
          <a:stretch/>
        </p:blipFill>
        <p:spPr>
          <a:xfrm>
            <a:off x="7035617" y="65375"/>
            <a:ext cx="5005382" cy="3600613"/>
          </a:xfrm>
        </p:spPr>
      </p:pic>
      <p:sp>
        <p:nvSpPr>
          <p:cNvPr id="7" name="Text Placeholder 6"/>
          <p:cNvSpPr>
            <a:spLocks noGrp="1"/>
          </p:cNvSpPr>
          <p:nvPr>
            <p:ph type="body" sz="quarter" idx="14"/>
          </p:nvPr>
        </p:nvSpPr>
        <p:spPr>
          <a:xfrm>
            <a:off x="7586445" y="3777561"/>
            <a:ext cx="4462942" cy="2901610"/>
          </a:xfrm>
        </p:spPr>
        <p:txBody>
          <a:bodyPr>
            <a:noAutofit/>
          </a:bodyPr>
          <a:lstStyle/>
          <a:p>
            <a:r>
              <a:rPr lang="en-US" sz="1800" dirty="0"/>
              <a:t>The orbital speed of a planet traveling around the Sun (the circular object inside the ellipse) varies in such a way that in equal intervals of time (t), a line between the Sun and a planet sweeps out equal areas (A and B). Note that the eccentricities of the planets’ orbits in our Solar System are substantially less than shown here.</a:t>
            </a:r>
          </a:p>
        </p:txBody>
      </p:sp>
      <p:sp>
        <p:nvSpPr>
          <p:cNvPr id="6" name="Title 1">
            <a:extLst>
              <a:ext uri="{FF2B5EF4-FFF2-40B4-BE49-F238E27FC236}">
                <a16:creationId xmlns:a16="http://schemas.microsoft.com/office/drawing/2014/main" id="{92F8ABEF-DB6C-47D3-B4D7-F08B823993DA}"/>
              </a:ext>
            </a:extLst>
          </p:cNvPr>
          <p:cNvSpPr txBox="1">
            <a:spLocks/>
          </p:cNvSpPr>
          <p:nvPr/>
        </p:nvSpPr>
        <p:spPr>
          <a:xfrm>
            <a:off x="221637" y="65375"/>
            <a:ext cx="5486400" cy="391380"/>
          </a:xfrm>
          <a:prstGeom prst="rect">
            <a:avLst/>
          </a:prstGeom>
        </p:spPr>
        <p:txBody>
          <a:bodyPr vert="horz" lIns="91440" tIns="45720" rIns="91440" bIns="45720" rtlCol="0" anchor="b">
            <a:normAutofit fontScale="92500" lnSpcReduction="20000"/>
          </a:bodyPr>
          <a:lstStyle>
            <a:lvl1pPr algn="l" defTabSz="914400" rtl="0" eaLnBrk="1" latinLnBrk="0" hangingPunct="1">
              <a:spcBef>
                <a:spcPct val="0"/>
              </a:spcBef>
              <a:buNone/>
              <a:defRPr sz="2400" kern="1200" cap="all" spc="-60" baseline="0">
                <a:solidFill>
                  <a:srgbClr val="6CB255"/>
                </a:solidFill>
                <a:latin typeface="+mj-lt"/>
                <a:ea typeface="+mj-ea"/>
                <a:cs typeface="+mj-cs"/>
              </a:defRPr>
            </a:lvl1pPr>
          </a:lstStyle>
          <a:p>
            <a:r>
              <a:rPr lang="en-US" dirty="0">
                <a:solidFill>
                  <a:schemeClr val="bg1">
                    <a:lumMod val="75000"/>
                  </a:schemeClr>
                </a:solidFill>
              </a:rPr>
              <a:t>Laws of planetary motion</a:t>
            </a:r>
          </a:p>
        </p:txBody>
      </p:sp>
      <p:sp>
        <p:nvSpPr>
          <p:cNvPr id="9" name="TextBox 8">
            <a:extLst>
              <a:ext uri="{FF2B5EF4-FFF2-40B4-BE49-F238E27FC236}">
                <a16:creationId xmlns:a16="http://schemas.microsoft.com/office/drawing/2014/main" id="{70A4F168-55C2-4BDD-88E1-D67C7B34028D}"/>
              </a:ext>
            </a:extLst>
          </p:cNvPr>
          <p:cNvSpPr txBox="1"/>
          <p:nvPr/>
        </p:nvSpPr>
        <p:spPr>
          <a:xfrm>
            <a:off x="221637" y="616146"/>
            <a:ext cx="6862194" cy="1231106"/>
          </a:xfrm>
          <a:prstGeom prst="rect">
            <a:avLst/>
          </a:prstGeom>
          <a:noFill/>
        </p:spPr>
        <p:txBody>
          <a:bodyPr wrap="square">
            <a:spAutoFit/>
          </a:bodyPr>
          <a:lstStyle/>
          <a:p>
            <a:r>
              <a:rPr lang="en-US" sz="2400" b="1" dirty="0">
                <a:solidFill>
                  <a:srgbClr val="6CB255"/>
                </a:solidFill>
              </a:rPr>
              <a:t>Kepler’s Third Law: </a:t>
            </a:r>
          </a:p>
          <a:p>
            <a:endParaRPr lang="en-US" sz="1000" b="1" dirty="0">
              <a:solidFill>
                <a:srgbClr val="6CB255"/>
              </a:solidFill>
            </a:endParaRPr>
          </a:p>
          <a:p>
            <a:pPr marL="800100" lvl="1" indent="-342900">
              <a:buClr>
                <a:srgbClr val="6CB255"/>
              </a:buClr>
              <a:buFont typeface="Wingdings" panose="05000000000000000000" pitchFamily="2" charset="2"/>
              <a:buChar char="Ø"/>
            </a:pPr>
            <a:r>
              <a:rPr lang="en-US" sz="2000" b="1" dirty="0"/>
              <a:t>A planet’s </a:t>
            </a:r>
            <a:r>
              <a:rPr lang="en-US" sz="2000" b="1" i="1" dirty="0"/>
              <a:t>orbital period</a:t>
            </a:r>
            <a:r>
              <a:rPr lang="en-US" sz="2000" b="1" dirty="0"/>
              <a:t> squared is proportional to the </a:t>
            </a:r>
            <a:r>
              <a:rPr lang="en-US" sz="2000" b="1" i="1" dirty="0"/>
              <a:t>semimajor axis </a:t>
            </a:r>
            <a:r>
              <a:rPr lang="en-US" sz="2000" b="1" dirty="0"/>
              <a:t>of its orbit cubed.</a:t>
            </a:r>
          </a:p>
        </p:txBody>
      </p:sp>
      <p:sp>
        <p:nvSpPr>
          <p:cNvPr id="12" name="TextBox 11">
            <a:extLst>
              <a:ext uri="{FF2B5EF4-FFF2-40B4-BE49-F238E27FC236}">
                <a16:creationId xmlns:a16="http://schemas.microsoft.com/office/drawing/2014/main" id="{C0AA2C70-8716-4E38-93DD-13726FE8E4F1}"/>
              </a:ext>
            </a:extLst>
          </p:cNvPr>
          <p:cNvSpPr txBox="1"/>
          <p:nvPr/>
        </p:nvSpPr>
        <p:spPr>
          <a:xfrm>
            <a:off x="473138" y="2782570"/>
            <a:ext cx="6359191" cy="2708434"/>
          </a:xfrm>
          <a:prstGeom prst="rect">
            <a:avLst/>
          </a:prstGeom>
          <a:noFill/>
        </p:spPr>
        <p:txBody>
          <a:bodyPr wrap="square">
            <a:spAutoFit/>
          </a:bodyPr>
          <a:lstStyle/>
          <a:p>
            <a:pPr marL="342900" indent="-342900">
              <a:buClr>
                <a:srgbClr val="6CB255"/>
              </a:buClr>
              <a:buFont typeface="Wingdings" panose="05000000000000000000" pitchFamily="2" charset="2"/>
              <a:buChar char="Ø"/>
            </a:pPr>
            <a:r>
              <a:rPr lang="en-US" sz="2000" b="1" dirty="0"/>
              <a:t>Orbital Period</a:t>
            </a:r>
            <a:r>
              <a:rPr lang="en-US" sz="2000" dirty="0"/>
              <a:t>: the time it takes a planet to travel once around the Sun. </a:t>
            </a:r>
          </a:p>
          <a:p>
            <a:pPr marL="800100" lvl="1" indent="-342900">
              <a:buClr>
                <a:srgbClr val="6CB255"/>
              </a:buClr>
              <a:buFont typeface="Wingdings" panose="05000000000000000000" pitchFamily="2" charset="2"/>
              <a:buChar char="Ø"/>
            </a:pPr>
            <a:r>
              <a:rPr lang="en-US" sz="2000" i="1" dirty="0"/>
              <a:t>P</a:t>
            </a:r>
            <a:r>
              <a:rPr lang="en-US" sz="2000" dirty="0"/>
              <a:t> is measured in years</a:t>
            </a:r>
          </a:p>
          <a:p>
            <a:pPr marL="800100" lvl="1" indent="-342900">
              <a:buClr>
                <a:srgbClr val="6CB255"/>
              </a:buClr>
              <a:buFont typeface="Wingdings" panose="05000000000000000000" pitchFamily="2" charset="2"/>
              <a:buChar char="Ø"/>
            </a:pPr>
            <a:r>
              <a:rPr lang="en-US" sz="2000" i="1" dirty="0"/>
              <a:t>a</a:t>
            </a:r>
            <a:r>
              <a:rPr lang="en-US" sz="2000" dirty="0"/>
              <a:t> is measured in AU (astronomical unit)</a:t>
            </a:r>
          </a:p>
          <a:p>
            <a:pPr marL="342900" indent="-342900">
              <a:buClr>
                <a:srgbClr val="6CB255"/>
              </a:buClr>
              <a:buFont typeface="Wingdings" panose="05000000000000000000" pitchFamily="2" charset="2"/>
              <a:buChar char="Ø"/>
            </a:pPr>
            <a:endParaRPr lang="en-US" sz="1000" dirty="0"/>
          </a:p>
          <a:p>
            <a:pPr marL="342900" indent="-342900">
              <a:buClr>
                <a:srgbClr val="6CB255"/>
              </a:buClr>
              <a:buFont typeface="Wingdings" panose="05000000000000000000" pitchFamily="2" charset="2"/>
              <a:buChar char="Ø"/>
            </a:pPr>
            <a:r>
              <a:rPr lang="en-US" sz="2000" b="1" dirty="0"/>
              <a:t>Kepler’s third law </a:t>
            </a:r>
            <a:r>
              <a:rPr lang="en-US" sz="2000" dirty="0"/>
              <a:t>applies to all objects orbiting the Sun, including Earth, and provides a means for calculating their relative distances from the Sun from the time they take to orbit.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81B5401-9864-4EBD-853E-5BF8ACB4EABC}"/>
                  </a:ext>
                </a:extLst>
              </p:cNvPr>
              <p:cNvSpPr txBox="1"/>
              <p:nvPr/>
            </p:nvSpPr>
            <p:spPr>
              <a:xfrm>
                <a:off x="2097247" y="1857694"/>
                <a:ext cx="256703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solidFill>
                                <a:srgbClr val="836967"/>
                              </a:solidFill>
                              <a:latin typeface="Cambria Math" panose="02040503050406030204" pitchFamily="18" charset="0"/>
                            </a:rPr>
                          </m:ctrlPr>
                        </m:sSupPr>
                        <m:e>
                          <m:r>
                            <a:rPr lang="en-US" sz="3600" b="0" i="1" smtClean="0">
                              <a:latin typeface="Cambria Math" panose="02040503050406030204" pitchFamily="18" charset="0"/>
                            </a:rPr>
                            <m:t>𝑃</m:t>
                          </m:r>
                        </m:e>
                        <m:sup>
                          <m:r>
                            <a:rPr lang="en-US" sz="3600" i="0">
                              <a:latin typeface="Cambria Math" panose="02040503050406030204" pitchFamily="18" charset="0"/>
                            </a:rPr>
                            <m:t>2</m:t>
                          </m:r>
                        </m:sup>
                      </m:sSup>
                      <m:r>
                        <a:rPr lang="en-US" sz="3600" i="0">
                          <a:latin typeface="Cambria Math" panose="02040503050406030204" pitchFamily="18" charset="0"/>
                        </a:rPr>
                        <m:t>=</m:t>
                      </m:r>
                      <m:sSup>
                        <m:sSupPr>
                          <m:ctrlPr>
                            <a:rPr lang="en-US" sz="3600" i="1">
                              <a:solidFill>
                                <a:srgbClr val="836967"/>
                              </a:solidFill>
                              <a:latin typeface="Cambria Math" panose="02040503050406030204" pitchFamily="18" charset="0"/>
                            </a:rPr>
                          </m:ctrlPr>
                        </m:sSupPr>
                        <m:e>
                          <m:r>
                            <a:rPr lang="en-US" sz="3600" i="1">
                              <a:latin typeface="Cambria Math" panose="02040503050406030204" pitchFamily="18" charset="0"/>
                            </a:rPr>
                            <m:t>𝑎</m:t>
                          </m:r>
                        </m:e>
                        <m:sup>
                          <m:r>
                            <a:rPr lang="en-US" sz="3600" i="0">
                              <a:latin typeface="Cambria Math" panose="02040503050406030204" pitchFamily="18" charset="0"/>
                            </a:rPr>
                            <m:t>3</m:t>
                          </m:r>
                        </m:sup>
                      </m:sSup>
                    </m:oMath>
                  </m:oMathPara>
                </a14:m>
                <a:endParaRPr lang="en-US" sz="3600" dirty="0"/>
              </a:p>
            </p:txBody>
          </p:sp>
        </mc:Choice>
        <mc:Fallback xmlns="">
          <p:sp>
            <p:nvSpPr>
              <p:cNvPr id="3" name="TextBox 2">
                <a:extLst>
                  <a:ext uri="{FF2B5EF4-FFF2-40B4-BE49-F238E27FC236}">
                    <a16:creationId xmlns:a16="http://schemas.microsoft.com/office/drawing/2014/main" id="{681B5401-9864-4EBD-853E-5BF8ACB4EABC}"/>
                  </a:ext>
                </a:extLst>
              </p:cNvPr>
              <p:cNvSpPr txBox="1">
                <a:spLocks noRot="1" noChangeAspect="1" noMove="1" noResize="1" noEditPoints="1" noAdjustHandles="1" noChangeArrowheads="1" noChangeShapeType="1" noTextEdit="1"/>
              </p:cNvSpPr>
              <p:nvPr/>
            </p:nvSpPr>
            <p:spPr>
              <a:xfrm>
                <a:off x="2097247" y="1857694"/>
                <a:ext cx="2567031" cy="64633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750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Kepler’s Second Law. In this figure, the Sun is drawn at the right had focus of the elliptical orbit drawn in blue, with an arrow pointing to the right indicating counterclockwise motion. On the right an area “A”, drawn as a fat yellow wedge with the apex at the center of the Sun, is swept out from t=1 to 2. On the left an area “A”, drawn as a long, narrow yellow wedge with the apex at the center of the Sun, is swept out from t=3 to 4. Both wedges have the same area."/>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84" r="-454"/>
          <a:stretch/>
        </p:blipFill>
        <p:spPr>
          <a:xfrm>
            <a:off x="7035617" y="65375"/>
            <a:ext cx="5005382" cy="3600613"/>
          </a:xfrm>
        </p:spPr>
      </p:pic>
      <p:sp>
        <p:nvSpPr>
          <p:cNvPr id="7" name="Text Placeholder 6"/>
          <p:cNvSpPr>
            <a:spLocks noGrp="1"/>
          </p:cNvSpPr>
          <p:nvPr>
            <p:ph type="body" sz="quarter" idx="14"/>
          </p:nvPr>
        </p:nvSpPr>
        <p:spPr>
          <a:xfrm>
            <a:off x="7586445" y="3777561"/>
            <a:ext cx="4462942" cy="2901610"/>
          </a:xfrm>
        </p:spPr>
        <p:txBody>
          <a:bodyPr>
            <a:noAutofit/>
          </a:bodyPr>
          <a:lstStyle/>
          <a:p>
            <a:r>
              <a:rPr lang="en-US" sz="1800" dirty="0"/>
              <a:t>The orbital speed of a planet traveling around the Sun (the circular object inside the ellipse) varies in such a way that in equal intervals of time (t), a line between the Sun and a planet sweeps out equal areas (A and B). Note that the eccentricities of the planets’ orbits in our Solar System are substantially less than shown here.</a:t>
            </a:r>
          </a:p>
        </p:txBody>
      </p:sp>
      <p:sp>
        <p:nvSpPr>
          <p:cNvPr id="6" name="Title 1">
            <a:extLst>
              <a:ext uri="{FF2B5EF4-FFF2-40B4-BE49-F238E27FC236}">
                <a16:creationId xmlns:a16="http://schemas.microsoft.com/office/drawing/2014/main" id="{92F8ABEF-DB6C-47D3-B4D7-F08B823993DA}"/>
              </a:ext>
            </a:extLst>
          </p:cNvPr>
          <p:cNvSpPr txBox="1">
            <a:spLocks/>
          </p:cNvSpPr>
          <p:nvPr/>
        </p:nvSpPr>
        <p:spPr>
          <a:xfrm>
            <a:off x="221637" y="65375"/>
            <a:ext cx="5486400" cy="391380"/>
          </a:xfrm>
          <a:prstGeom prst="rect">
            <a:avLst/>
          </a:prstGeom>
        </p:spPr>
        <p:txBody>
          <a:bodyPr vert="horz" lIns="91440" tIns="45720" rIns="91440" bIns="45720" rtlCol="0" anchor="b">
            <a:normAutofit fontScale="92500" lnSpcReduction="20000"/>
          </a:bodyPr>
          <a:lstStyle>
            <a:lvl1pPr algn="l" defTabSz="914400" rtl="0" eaLnBrk="1" latinLnBrk="0" hangingPunct="1">
              <a:spcBef>
                <a:spcPct val="0"/>
              </a:spcBef>
              <a:buNone/>
              <a:defRPr sz="2400" kern="1200" cap="all" spc="-60" baseline="0">
                <a:solidFill>
                  <a:srgbClr val="6CB255"/>
                </a:solidFill>
                <a:latin typeface="+mj-lt"/>
                <a:ea typeface="+mj-ea"/>
                <a:cs typeface="+mj-cs"/>
              </a:defRPr>
            </a:lvl1pPr>
          </a:lstStyle>
          <a:p>
            <a:r>
              <a:rPr lang="en-US" dirty="0">
                <a:solidFill>
                  <a:schemeClr val="bg1">
                    <a:lumMod val="75000"/>
                  </a:schemeClr>
                </a:solidFill>
              </a:rPr>
              <a:t>Laws of planetary motion</a:t>
            </a:r>
          </a:p>
        </p:txBody>
      </p:sp>
      <p:sp>
        <p:nvSpPr>
          <p:cNvPr id="9" name="TextBox 8">
            <a:extLst>
              <a:ext uri="{FF2B5EF4-FFF2-40B4-BE49-F238E27FC236}">
                <a16:creationId xmlns:a16="http://schemas.microsoft.com/office/drawing/2014/main" id="{70A4F168-55C2-4BDD-88E1-D67C7B34028D}"/>
              </a:ext>
            </a:extLst>
          </p:cNvPr>
          <p:cNvSpPr txBox="1"/>
          <p:nvPr/>
        </p:nvSpPr>
        <p:spPr>
          <a:xfrm>
            <a:off x="221637" y="616146"/>
            <a:ext cx="6862194" cy="1231106"/>
          </a:xfrm>
          <a:prstGeom prst="rect">
            <a:avLst/>
          </a:prstGeom>
          <a:noFill/>
        </p:spPr>
        <p:txBody>
          <a:bodyPr wrap="square">
            <a:spAutoFit/>
          </a:bodyPr>
          <a:lstStyle/>
          <a:p>
            <a:r>
              <a:rPr lang="en-US" sz="2400" b="1" dirty="0">
                <a:solidFill>
                  <a:srgbClr val="6CB255"/>
                </a:solidFill>
              </a:rPr>
              <a:t>Kepler’s Third Law: </a:t>
            </a:r>
          </a:p>
          <a:p>
            <a:endParaRPr lang="en-US" sz="1000" b="1" dirty="0">
              <a:solidFill>
                <a:srgbClr val="6CB255"/>
              </a:solidFill>
            </a:endParaRPr>
          </a:p>
          <a:p>
            <a:pPr marL="800100" lvl="1" indent="-342900">
              <a:buClr>
                <a:srgbClr val="6CB255"/>
              </a:buClr>
              <a:buFont typeface="Wingdings" panose="05000000000000000000" pitchFamily="2" charset="2"/>
              <a:buChar char="Ø"/>
            </a:pPr>
            <a:r>
              <a:rPr lang="en-US" sz="2000" b="1" dirty="0"/>
              <a:t>A planet’s </a:t>
            </a:r>
            <a:r>
              <a:rPr lang="en-US" sz="2000" b="1" i="1" dirty="0"/>
              <a:t>orbital period</a:t>
            </a:r>
            <a:r>
              <a:rPr lang="en-US" sz="2000" b="1" dirty="0"/>
              <a:t> squared is proportional to the </a:t>
            </a:r>
            <a:r>
              <a:rPr lang="en-US" sz="2000" b="1" i="1" dirty="0"/>
              <a:t>semimajor axis </a:t>
            </a:r>
            <a:r>
              <a:rPr lang="en-US" sz="2000" b="1" dirty="0"/>
              <a:t>of its orbit cubed.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81B5401-9864-4EBD-853E-5BF8ACB4EABC}"/>
                  </a:ext>
                </a:extLst>
              </p:cNvPr>
              <p:cNvSpPr txBox="1"/>
              <p:nvPr/>
            </p:nvSpPr>
            <p:spPr>
              <a:xfrm>
                <a:off x="2097247" y="1857694"/>
                <a:ext cx="256703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solidFill>
                                <a:srgbClr val="836967"/>
                              </a:solidFill>
                              <a:latin typeface="Cambria Math" panose="02040503050406030204" pitchFamily="18" charset="0"/>
                            </a:rPr>
                          </m:ctrlPr>
                        </m:sSupPr>
                        <m:e>
                          <m:r>
                            <a:rPr lang="en-US" sz="3600" b="0" i="1" smtClean="0">
                              <a:latin typeface="Cambria Math" panose="02040503050406030204" pitchFamily="18" charset="0"/>
                            </a:rPr>
                            <m:t>𝑃</m:t>
                          </m:r>
                        </m:e>
                        <m:sup>
                          <m:r>
                            <a:rPr lang="en-US" sz="3600" i="0">
                              <a:latin typeface="Cambria Math" panose="02040503050406030204" pitchFamily="18" charset="0"/>
                            </a:rPr>
                            <m:t>2</m:t>
                          </m:r>
                        </m:sup>
                      </m:sSup>
                      <m:r>
                        <a:rPr lang="en-US" sz="3600" i="0">
                          <a:latin typeface="Cambria Math" panose="02040503050406030204" pitchFamily="18" charset="0"/>
                        </a:rPr>
                        <m:t>=</m:t>
                      </m:r>
                      <m:sSup>
                        <m:sSupPr>
                          <m:ctrlPr>
                            <a:rPr lang="en-US" sz="3600" i="1">
                              <a:solidFill>
                                <a:srgbClr val="836967"/>
                              </a:solidFill>
                              <a:latin typeface="Cambria Math" panose="02040503050406030204" pitchFamily="18" charset="0"/>
                            </a:rPr>
                          </m:ctrlPr>
                        </m:sSupPr>
                        <m:e>
                          <m:r>
                            <a:rPr lang="en-US" sz="3600" i="1">
                              <a:latin typeface="Cambria Math" panose="02040503050406030204" pitchFamily="18" charset="0"/>
                            </a:rPr>
                            <m:t>𝑎</m:t>
                          </m:r>
                        </m:e>
                        <m:sup>
                          <m:r>
                            <a:rPr lang="en-US" sz="3600" i="0">
                              <a:latin typeface="Cambria Math" panose="02040503050406030204" pitchFamily="18" charset="0"/>
                            </a:rPr>
                            <m:t>3</m:t>
                          </m:r>
                        </m:sup>
                      </m:sSup>
                    </m:oMath>
                  </m:oMathPara>
                </a14:m>
                <a:endParaRPr lang="en-US" sz="3600" dirty="0"/>
              </a:p>
            </p:txBody>
          </p:sp>
        </mc:Choice>
        <mc:Fallback xmlns="">
          <p:sp>
            <p:nvSpPr>
              <p:cNvPr id="3" name="TextBox 2">
                <a:extLst>
                  <a:ext uri="{FF2B5EF4-FFF2-40B4-BE49-F238E27FC236}">
                    <a16:creationId xmlns:a16="http://schemas.microsoft.com/office/drawing/2014/main" id="{681B5401-9864-4EBD-853E-5BF8ACB4EABC}"/>
                  </a:ext>
                </a:extLst>
              </p:cNvPr>
              <p:cNvSpPr txBox="1">
                <a:spLocks noRot="1" noChangeAspect="1" noMove="1" noResize="1" noEditPoints="1" noAdjustHandles="1" noChangeArrowheads="1" noChangeShapeType="1" noTextEdit="1"/>
              </p:cNvSpPr>
              <p:nvPr/>
            </p:nvSpPr>
            <p:spPr>
              <a:xfrm>
                <a:off x="2097247" y="1857694"/>
                <a:ext cx="2567031" cy="646331"/>
              </a:xfrm>
              <a:prstGeom prst="rect">
                <a:avLst/>
              </a:prstGeom>
              <a:blipFill>
                <a:blip r:embed="rId3"/>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178754D-0193-4038-A541-F161136AE094}"/>
              </a:ext>
            </a:extLst>
          </p:cNvPr>
          <p:cNvSpPr txBox="1"/>
          <p:nvPr/>
        </p:nvSpPr>
        <p:spPr>
          <a:xfrm>
            <a:off x="277225" y="2767280"/>
            <a:ext cx="6094602" cy="1323439"/>
          </a:xfrm>
          <a:prstGeom prst="rect">
            <a:avLst/>
          </a:prstGeom>
          <a:noFill/>
        </p:spPr>
        <p:txBody>
          <a:bodyPr wrap="square">
            <a:spAutoFit/>
          </a:bodyPr>
          <a:lstStyle/>
          <a:p>
            <a:r>
              <a:rPr lang="en-US" sz="2000" dirty="0">
                <a:solidFill>
                  <a:srgbClr val="6CB255"/>
                </a:solidFill>
              </a:rPr>
              <a:t>Example:</a:t>
            </a:r>
          </a:p>
          <a:p>
            <a:r>
              <a:rPr lang="en-US" sz="2000" dirty="0">
                <a:solidFill>
                  <a:schemeClr val="accent2"/>
                </a:solidFill>
              </a:rPr>
              <a:t>Imagine an object is traveling around the Sun. What would be the orbital period of the object if its orbit has a semimajor axis of 50 AU?</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E52EDC-5480-4873-8807-134C4D7C96F2}"/>
                  </a:ext>
                </a:extLst>
              </p:cNvPr>
              <p:cNvSpPr txBox="1"/>
              <p:nvPr/>
            </p:nvSpPr>
            <p:spPr>
              <a:xfrm>
                <a:off x="2707722" y="4132106"/>
                <a:ext cx="1233607" cy="4605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r>
                        <a:rPr lang="en-US" sz="2400" i="0">
                          <a:latin typeface="Cambria Math" panose="02040503050406030204" pitchFamily="18" charset="0"/>
                        </a:rPr>
                        <m:t>=</m:t>
                      </m:r>
                      <m:rad>
                        <m:radPr>
                          <m:degHide m:val="on"/>
                          <m:ctrlPr>
                            <a:rPr lang="en-US" sz="2400" i="1">
                              <a:solidFill>
                                <a:srgbClr val="836967"/>
                              </a:solidFill>
                              <a:latin typeface="Cambria Math" panose="02040503050406030204" pitchFamily="18" charset="0"/>
                            </a:rPr>
                          </m:ctrlPr>
                        </m:radPr>
                        <m:deg/>
                        <m:e>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𝑎</m:t>
                              </m:r>
                            </m:e>
                            <m:sup>
                              <m:r>
                                <a:rPr lang="en-US" sz="2400" i="0">
                                  <a:latin typeface="Cambria Math" panose="02040503050406030204" pitchFamily="18" charset="0"/>
                                </a:rPr>
                                <m:t>3</m:t>
                              </m:r>
                            </m:sup>
                          </m:sSup>
                        </m:e>
                      </m:rad>
                    </m:oMath>
                  </m:oMathPara>
                </a14:m>
                <a:endParaRPr lang="en-US" sz="2400" dirty="0"/>
              </a:p>
            </p:txBody>
          </p:sp>
        </mc:Choice>
        <mc:Fallback xmlns="">
          <p:sp>
            <p:nvSpPr>
              <p:cNvPr id="5" name="TextBox 4">
                <a:extLst>
                  <a:ext uri="{FF2B5EF4-FFF2-40B4-BE49-F238E27FC236}">
                    <a16:creationId xmlns:a16="http://schemas.microsoft.com/office/drawing/2014/main" id="{7CE52EDC-5480-4873-8807-134C4D7C96F2}"/>
                  </a:ext>
                </a:extLst>
              </p:cNvPr>
              <p:cNvSpPr txBox="1">
                <a:spLocks noRot="1" noChangeAspect="1" noMove="1" noResize="1" noEditPoints="1" noAdjustHandles="1" noChangeArrowheads="1" noChangeShapeType="1" noTextEdit="1"/>
              </p:cNvSpPr>
              <p:nvPr/>
            </p:nvSpPr>
            <p:spPr>
              <a:xfrm>
                <a:off x="2707722" y="4132106"/>
                <a:ext cx="1233607" cy="4605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5AE03-85A7-4F3A-8E3C-E8672CAA3D8C}"/>
                  </a:ext>
                </a:extLst>
              </p:cNvPr>
              <p:cNvSpPr txBox="1"/>
              <p:nvPr/>
            </p:nvSpPr>
            <p:spPr>
              <a:xfrm>
                <a:off x="2683551" y="4780459"/>
                <a:ext cx="1394421"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r>
                        <a:rPr lang="en-US" sz="2400" i="1" smtClean="0">
                          <a:latin typeface="Cambria Math" panose="02040503050406030204" pitchFamily="18" charset="0"/>
                        </a:rPr>
                        <m:t>=</m:t>
                      </m:r>
                      <m:rad>
                        <m:radPr>
                          <m:degHide m:val="on"/>
                          <m:ctrlPr>
                            <a:rPr lang="en-US" sz="2400" i="1" smtClean="0">
                              <a:solidFill>
                                <a:srgbClr val="836967"/>
                              </a:solidFill>
                              <a:latin typeface="Cambria Math" panose="02040503050406030204" pitchFamily="18" charset="0"/>
                            </a:rPr>
                          </m:ctrlPr>
                        </m:radPr>
                        <m:deg/>
                        <m:e>
                          <m:sSup>
                            <m:sSupPr>
                              <m:ctrlPr>
                                <a:rPr lang="en-US" sz="2400" i="1" smtClean="0">
                                  <a:solidFill>
                                    <a:srgbClr val="836967"/>
                                  </a:solidFill>
                                  <a:latin typeface="Cambria Math" panose="02040503050406030204" pitchFamily="18" charset="0"/>
                                </a:rPr>
                              </m:ctrlPr>
                            </m:sSupPr>
                            <m:e>
                              <m:r>
                                <a:rPr lang="en-US" sz="2400" i="1" smtClean="0">
                                  <a:latin typeface="Cambria Math" panose="02040503050406030204" pitchFamily="18" charset="0"/>
                                </a:rPr>
                                <m:t>50</m:t>
                              </m:r>
                            </m:e>
                            <m:sup>
                              <m:r>
                                <a:rPr lang="en-US" sz="2400" i="1" smtClean="0">
                                  <a:latin typeface="Cambria Math" panose="02040503050406030204" pitchFamily="18" charset="0"/>
                                </a:rPr>
                                <m:t>3</m:t>
                              </m:r>
                            </m:sup>
                          </m:sSup>
                        </m:e>
                      </m:rad>
                    </m:oMath>
                  </m:oMathPara>
                </a14:m>
                <a:endParaRPr lang="en-US" sz="2400" dirty="0"/>
              </a:p>
            </p:txBody>
          </p:sp>
        </mc:Choice>
        <mc:Fallback xmlns="">
          <p:sp>
            <p:nvSpPr>
              <p:cNvPr id="8" name="TextBox 7">
                <a:extLst>
                  <a:ext uri="{FF2B5EF4-FFF2-40B4-BE49-F238E27FC236}">
                    <a16:creationId xmlns:a16="http://schemas.microsoft.com/office/drawing/2014/main" id="{1735AE03-85A7-4F3A-8E3C-E8672CAA3D8C}"/>
                  </a:ext>
                </a:extLst>
              </p:cNvPr>
              <p:cNvSpPr txBox="1">
                <a:spLocks noRot="1" noChangeAspect="1" noMove="1" noResize="1" noEditPoints="1" noAdjustHandles="1" noChangeArrowheads="1" noChangeShapeType="1" noTextEdit="1"/>
              </p:cNvSpPr>
              <p:nvPr/>
            </p:nvSpPr>
            <p:spPr>
              <a:xfrm>
                <a:off x="2683551" y="4780459"/>
                <a:ext cx="1394421" cy="4605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8FAA8C5-0D02-48C5-9DC8-84F74C02FC46}"/>
                  </a:ext>
                </a:extLst>
              </p:cNvPr>
              <p:cNvSpPr txBox="1"/>
              <p:nvPr/>
            </p:nvSpPr>
            <p:spPr>
              <a:xfrm>
                <a:off x="2957576" y="5428876"/>
                <a:ext cx="1983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836967"/>
                          </a:solidFill>
                          <a:latin typeface="Cambria Math" panose="02040503050406030204" pitchFamily="18" charset="0"/>
                        </a:rPr>
                        <m:t>=</m:t>
                      </m:r>
                      <m:r>
                        <a:rPr lang="en-US" sz="2400" i="0">
                          <a:latin typeface="Cambria Math" panose="02040503050406030204" pitchFamily="18" charset="0"/>
                        </a:rPr>
                        <m:t>353.6</m:t>
                      </m:r>
                      <m:r>
                        <a:rPr lang="en-US" sz="2400" b="0" i="1" smtClean="0">
                          <a:latin typeface="Cambria Math" panose="02040503050406030204" pitchFamily="18" charset="0"/>
                        </a:rPr>
                        <m:t> </m:t>
                      </m:r>
                      <m:r>
                        <a:rPr lang="en-US" sz="2400" i="1">
                          <a:latin typeface="Cambria Math" panose="02040503050406030204" pitchFamily="18" charset="0"/>
                        </a:rPr>
                        <m:t>𝑦</m:t>
                      </m:r>
                      <m:r>
                        <a:rPr lang="en-US" sz="2400" i="0">
                          <a:latin typeface="Cambria Math" panose="02040503050406030204" pitchFamily="18" charset="0"/>
                        </a:rPr>
                        <m:t>ⅇ</m:t>
                      </m:r>
                      <m:r>
                        <a:rPr lang="en-US" sz="2400" i="1">
                          <a:latin typeface="Cambria Math" panose="02040503050406030204" pitchFamily="18" charset="0"/>
                        </a:rPr>
                        <m:t>𝑎</m:t>
                      </m:r>
                      <m:r>
                        <m:rPr>
                          <m:sty m:val="p"/>
                        </m:rPr>
                        <a:rPr lang="en-US" sz="2400" b="0" i="0" smtClean="0">
                          <a:latin typeface="Cambria Math" panose="02040503050406030204" pitchFamily="18" charset="0"/>
                        </a:rPr>
                        <m:t>r</m:t>
                      </m:r>
                      <m:r>
                        <a:rPr lang="en-US" sz="2400" i="1">
                          <a:latin typeface="Cambria Math" panose="02040503050406030204" pitchFamily="18" charset="0"/>
                        </a:rPr>
                        <m:t>𝑠</m:t>
                      </m:r>
                    </m:oMath>
                  </m:oMathPara>
                </a14:m>
                <a:endParaRPr lang="en-US" sz="2400" dirty="0"/>
              </a:p>
            </p:txBody>
          </p:sp>
        </mc:Choice>
        <mc:Fallback xmlns="">
          <p:sp>
            <p:nvSpPr>
              <p:cNvPr id="13" name="TextBox 12">
                <a:extLst>
                  <a:ext uri="{FF2B5EF4-FFF2-40B4-BE49-F238E27FC236}">
                    <a16:creationId xmlns:a16="http://schemas.microsoft.com/office/drawing/2014/main" id="{D8FAA8C5-0D02-48C5-9DC8-84F74C02FC46}"/>
                  </a:ext>
                </a:extLst>
              </p:cNvPr>
              <p:cNvSpPr txBox="1">
                <a:spLocks noRot="1" noChangeAspect="1" noMove="1" noResize="1" noEditPoints="1" noAdjustHandles="1" noChangeArrowheads="1" noChangeShapeType="1" noTextEdit="1"/>
              </p:cNvSpPr>
              <p:nvPr/>
            </p:nvSpPr>
            <p:spPr>
              <a:xfrm>
                <a:off x="2957576" y="5428876"/>
                <a:ext cx="1983748" cy="369332"/>
              </a:xfrm>
              <a:prstGeom prst="rect">
                <a:avLst/>
              </a:prstGeom>
              <a:blipFill>
                <a:blip r:embed="rId6"/>
                <a:stretch>
                  <a:fillRect l="-920" r="-920" b="-30000"/>
                </a:stretch>
              </a:blipFill>
            </p:spPr>
            <p:txBody>
              <a:bodyPr/>
              <a:lstStyle/>
              <a:p>
                <a:r>
                  <a:rPr lang="en-US">
                    <a:noFill/>
                  </a:rPr>
                  <a:t> </a:t>
                </a:r>
              </a:p>
            </p:txBody>
          </p:sp>
        </mc:Fallback>
      </mc:AlternateContent>
    </p:spTree>
    <p:extLst>
      <p:ext uri="{BB962C8B-B14F-4D97-AF65-F5344CB8AC3E}">
        <p14:creationId xmlns:p14="http://schemas.microsoft.com/office/powerpoint/2010/main" val="143574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F8ABEF-DB6C-47D3-B4D7-F08B823993DA}"/>
              </a:ext>
            </a:extLst>
          </p:cNvPr>
          <p:cNvSpPr txBox="1">
            <a:spLocks/>
          </p:cNvSpPr>
          <p:nvPr/>
        </p:nvSpPr>
        <p:spPr>
          <a:xfrm>
            <a:off x="221637" y="174431"/>
            <a:ext cx="5486400" cy="391380"/>
          </a:xfrm>
          <a:prstGeom prst="rect">
            <a:avLst/>
          </a:prstGeom>
        </p:spPr>
        <p:txBody>
          <a:bodyPr vert="horz" lIns="91440" tIns="45720" rIns="91440" bIns="45720" rtlCol="0" anchor="b">
            <a:normAutofit fontScale="92500" lnSpcReduction="20000"/>
          </a:bodyPr>
          <a:lstStyle>
            <a:lvl1pPr algn="l" defTabSz="914400" rtl="0" eaLnBrk="1" latinLnBrk="0" hangingPunct="1">
              <a:spcBef>
                <a:spcPct val="0"/>
              </a:spcBef>
              <a:buNone/>
              <a:defRPr sz="2400" kern="1200" cap="all" spc="-60" baseline="0">
                <a:solidFill>
                  <a:srgbClr val="6CB255"/>
                </a:solidFill>
                <a:latin typeface="+mj-lt"/>
                <a:ea typeface="+mj-ea"/>
                <a:cs typeface="+mj-cs"/>
              </a:defRPr>
            </a:lvl1pPr>
          </a:lstStyle>
          <a:p>
            <a:r>
              <a:rPr lang="en-US" dirty="0">
                <a:solidFill>
                  <a:schemeClr val="bg1">
                    <a:lumMod val="75000"/>
                  </a:schemeClr>
                </a:solidFill>
              </a:rPr>
              <a:t>Laws of planetary motion</a:t>
            </a:r>
          </a:p>
        </p:txBody>
      </p:sp>
      <p:sp>
        <p:nvSpPr>
          <p:cNvPr id="12" name="TextBox 11">
            <a:extLst>
              <a:ext uri="{FF2B5EF4-FFF2-40B4-BE49-F238E27FC236}">
                <a16:creationId xmlns:a16="http://schemas.microsoft.com/office/drawing/2014/main" id="{A2BD3221-5905-43BD-8607-D053D8A2AD58}"/>
              </a:ext>
            </a:extLst>
          </p:cNvPr>
          <p:cNvSpPr txBox="1"/>
          <p:nvPr/>
        </p:nvSpPr>
        <p:spPr>
          <a:xfrm>
            <a:off x="416681" y="829641"/>
            <a:ext cx="8051334" cy="3477875"/>
          </a:xfrm>
          <a:prstGeom prst="rect">
            <a:avLst/>
          </a:prstGeom>
          <a:noFill/>
        </p:spPr>
        <p:txBody>
          <a:bodyPr wrap="square">
            <a:spAutoFit/>
          </a:bodyPr>
          <a:lstStyle/>
          <a:p>
            <a:pPr algn="l"/>
            <a:r>
              <a:rPr lang="en-US" sz="2000" b="0" i="0" dirty="0">
                <a:effectLst/>
              </a:rPr>
              <a:t>Kepler’s three laws of planetary motion can be summarized as follows:</a:t>
            </a:r>
          </a:p>
          <a:p>
            <a:pPr algn="l"/>
            <a:endParaRPr lang="en-US" sz="2000" b="0" i="0" dirty="0">
              <a:effectLst/>
            </a:endParaRPr>
          </a:p>
          <a:p>
            <a:pPr algn="l">
              <a:buFont typeface="Arial" panose="020B0604020202020204" pitchFamily="34" charset="0"/>
              <a:buChar char="•"/>
            </a:pPr>
            <a:r>
              <a:rPr lang="en-US" sz="2000" b="1" i="0" dirty="0">
                <a:effectLst/>
              </a:rPr>
              <a:t> Kepler’s first law</a:t>
            </a:r>
            <a:r>
              <a:rPr lang="en-US" sz="2000" b="0" i="0" dirty="0">
                <a:effectLst/>
              </a:rPr>
              <a:t>: Each planet moves around the Sun in an orbit   </a:t>
            </a:r>
            <a:br>
              <a:rPr lang="en-US" sz="2000" b="0" i="0" dirty="0">
                <a:effectLst/>
              </a:rPr>
            </a:br>
            <a:r>
              <a:rPr lang="en-US" sz="2000" b="0" i="0" dirty="0">
                <a:effectLst/>
              </a:rPr>
              <a:t>    that is an ellipse, with the Sun at one focus of the ellipse.</a:t>
            </a:r>
          </a:p>
          <a:p>
            <a:pPr algn="l">
              <a:buFont typeface="Arial" panose="020B0604020202020204" pitchFamily="34" charset="0"/>
              <a:buChar char="•"/>
            </a:pPr>
            <a:endParaRPr lang="en-US" sz="2000" b="0" i="0" dirty="0">
              <a:effectLst/>
            </a:endParaRPr>
          </a:p>
          <a:p>
            <a:pPr algn="l">
              <a:buFont typeface="Arial" panose="020B0604020202020204" pitchFamily="34" charset="0"/>
              <a:buChar char="•"/>
            </a:pPr>
            <a:r>
              <a:rPr lang="en-US" sz="2000" b="1" i="0" dirty="0">
                <a:effectLst/>
              </a:rPr>
              <a:t> Kepler’s second law</a:t>
            </a:r>
            <a:r>
              <a:rPr lang="en-US" sz="2000" b="0" i="0" dirty="0">
                <a:effectLst/>
              </a:rPr>
              <a:t>: The straight line joining a planet and the Sun </a:t>
            </a:r>
            <a:br>
              <a:rPr lang="en-US" sz="2000" b="0" i="0" dirty="0">
                <a:effectLst/>
              </a:rPr>
            </a:br>
            <a:r>
              <a:rPr lang="en-US" sz="2000" b="0" i="0" dirty="0">
                <a:effectLst/>
              </a:rPr>
              <a:t>    sweeps out equal areas in space in equal intervals of time.</a:t>
            </a:r>
          </a:p>
          <a:p>
            <a:pPr algn="l">
              <a:buFont typeface="Arial" panose="020B0604020202020204" pitchFamily="34" charset="0"/>
              <a:buChar char="•"/>
            </a:pPr>
            <a:endParaRPr lang="en-US" sz="2000" b="0" i="0" dirty="0">
              <a:effectLst/>
            </a:endParaRPr>
          </a:p>
          <a:p>
            <a:pPr algn="l">
              <a:buFont typeface="Arial" panose="020B0604020202020204" pitchFamily="34" charset="0"/>
              <a:buChar char="•"/>
            </a:pPr>
            <a:r>
              <a:rPr lang="en-US" sz="2000" b="1" i="0" dirty="0">
                <a:effectLst/>
              </a:rPr>
              <a:t> Kepler’s third law</a:t>
            </a:r>
            <a:r>
              <a:rPr lang="en-US" sz="2000" b="0" i="0" dirty="0">
                <a:effectLst/>
              </a:rPr>
              <a:t>: The square of a planet’s orbital period is directly </a:t>
            </a:r>
            <a:br>
              <a:rPr lang="en-US" sz="2000" b="0" i="0" dirty="0">
                <a:effectLst/>
              </a:rPr>
            </a:br>
            <a:r>
              <a:rPr lang="en-US" sz="2000" b="0" i="0" dirty="0">
                <a:effectLst/>
              </a:rPr>
              <a:t>   proportional to the cube of the semimajor axis of its orbit.</a:t>
            </a:r>
          </a:p>
        </p:txBody>
      </p:sp>
      <p:pic>
        <p:nvPicPr>
          <p:cNvPr id="17" name="Picture 16">
            <a:extLst>
              <a:ext uri="{FF2B5EF4-FFF2-40B4-BE49-F238E27FC236}">
                <a16:creationId xmlns:a16="http://schemas.microsoft.com/office/drawing/2014/main" id="{52234B64-7AD4-4D7E-9527-753526D63734}"/>
              </a:ext>
            </a:extLst>
          </p:cNvPr>
          <p:cNvPicPr>
            <a:picLocks noChangeAspect="1"/>
          </p:cNvPicPr>
          <p:nvPr/>
        </p:nvPicPr>
        <p:blipFill rotWithShape="1">
          <a:blip r:embed="rId2"/>
          <a:srcRect l="22110" t="37116" r="22031" b="22889"/>
          <a:stretch/>
        </p:blipFill>
        <p:spPr>
          <a:xfrm>
            <a:off x="8133601" y="65374"/>
            <a:ext cx="3999676" cy="1528533"/>
          </a:xfrm>
          <a:prstGeom prst="rect">
            <a:avLst/>
          </a:prstGeom>
        </p:spPr>
      </p:pic>
      <p:sp>
        <p:nvSpPr>
          <p:cNvPr id="19" name="TextBox 18">
            <a:extLst>
              <a:ext uri="{FF2B5EF4-FFF2-40B4-BE49-F238E27FC236}">
                <a16:creationId xmlns:a16="http://schemas.microsoft.com/office/drawing/2014/main" id="{EDC5CD23-E36D-43DA-B3AC-5009D87203FB}"/>
              </a:ext>
            </a:extLst>
          </p:cNvPr>
          <p:cNvSpPr txBox="1"/>
          <p:nvPr/>
        </p:nvSpPr>
        <p:spPr>
          <a:xfrm>
            <a:off x="530519" y="4570644"/>
            <a:ext cx="10551338" cy="1631216"/>
          </a:xfrm>
          <a:prstGeom prst="rect">
            <a:avLst/>
          </a:prstGeom>
          <a:noFill/>
        </p:spPr>
        <p:txBody>
          <a:bodyPr wrap="square">
            <a:spAutoFit/>
          </a:bodyPr>
          <a:lstStyle/>
          <a:p>
            <a:r>
              <a:rPr lang="en-US" sz="2000" b="1" i="1" dirty="0"/>
              <a:t>Kepler’s three laws </a:t>
            </a:r>
            <a:r>
              <a:rPr lang="en-US" sz="2000" dirty="0"/>
              <a:t>provide a precise geometric description of planetary motion within the framework of the Copernican system. With these tools, it was possible to calculate planetary positions with greatly improved precision. Still, Kepler’s laws are purely descriptive: they do not help us understand what forces of nature constrain the planets to follow this particular set of rules. That step was left to </a:t>
            </a:r>
            <a:r>
              <a:rPr lang="en-US" sz="2000" b="1" i="1" dirty="0"/>
              <a:t>Isaac Newton</a:t>
            </a:r>
            <a:r>
              <a:rPr lang="en-US" sz="2000" dirty="0"/>
              <a:t>.</a:t>
            </a:r>
          </a:p>
        </p:txBody>
      </p:sp>
    </p:spTree>
    <p:extLst>
      <p:ext uri="{BB962C8B-B14F-4D97-AF65-F5344CB8AC3E}">
        <p14:creationId xmlns:p14="http://schemas.microsoft.com/office/powerpoint/2010/main" val="1834764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712</TotalTime>
  <Words>3014</Words>
  <Application>Microsoft Office PowerPoint</Application>
  <PresentationFormat>Widescreen</PresentationFormat>
  <Paragraphs>221</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 Black</vt:lpstr>
      <vt:lpstr>Calibri</vt:lpstr>
      <vt:lpstr>Cambria Math</vt:lpstr>
      <vt:lpstr>Neue Helvetica W01</vt:lpstr>
      <vt:lpstr>Wingdings</vt:lpstr>
      <vt:lpstr>Essential</vt:lpstr>
      <vt:lpstr>PowerPoint Presentation</vt:lpstr>
      <vt:lpstr>PowerPoint Presentation</vt:lpstr>
      <vt:lpstr>Tycho Brahe - Johannes Kepler - Isaac Newton</vt:lpstr>
      <vt:lpstr>Tycho Brahe - Johannes Kepler - Isaac Newton</vt:lpstr>
      <vt:lpstr>Laws of planetary motion   Ellipse</vt:lpstr>
      <vt:lpstr>PowerPoint Presentation</vt:lpstr>
      <vt:lpstr>PowerPoint Presentation</vt:lpstr>
      <vt:lpstr>PowerPoint Presentation</vt:lpstr>
      <vt:lpstr>PowerPoint Presentation</vt:lpstr>
      <vt:lpstr>PowerPoint Presentation</vt:lpstr>
      <vt:lpstr>Tycho Brahe -     Johannes Kepler    - Isaac Newton</vt:lpstr>
      <vt:lpstr>PowerPoint Presentation</vt:lpstr>
      <vt:lpstr>Newton’s laws of motion</vt:lpstr>
      <vt:lpstr>Newton’s laws of motion</vt:lpstr>
      <vt:lpstr>Newton’s laws of motion</vt:lpstr>
      <vt:lpstr>More physical quantities …</vt:lpstr>
      <vt:lpstr>Conservation of angular momentum</vt:lpstr>
      <vt:lpstr>Newton’s universal law of gravitation</vt:lpstr>
      <vt:lpstr>Newton’s universal law of gravitation</vt:lpstr>
      <vt:lpstr>PowerPoint Presentation</vt:lpstr>
      <vt:lpstr>Solar System Orbits</vt:lpstr>
      <vt:lpstr>Firing a Bullet into Orbit</vt:lpstr>
      <vt:lpstr>Astronauts in Free Fall</vt:lpstr>
      <vt:lpstr>Satellites in Earth Orbit</vt:lpstr>
      <vt:lpstr>End of the chapter</vt:lpstr>
    </vt:vector>
  </TitlesOfParts>
  <Company>WNI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Satyal, Suman</cp:lastModifiedBy>
  <cp:revision>99</cp:revision>
  <dcterms:created xsi:type="dcterms:W3CDTF">2012-06-04T02:13:36Z</dcterms:created>
  <dcterms:modified xsi:type="dcterms:W3CDTF">2022-02-22T18:43:00Z</dcterms:modified>
</cp:coreProperties>
</file>